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717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b="1">
                <a:latin typeface="Liberation Sans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415600" y="1356967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74121" rtl="0">
              <a:spcBef>
                <a:spcPts val="0"/>
              </a:spcBef>
              <a:spcAft>
                <a:spcPts val="0"/>
              </a:spcAft>
              <a:buClr>
                <a:srgbClr val="00A0E3"/>
              </a:buClr>
              <a:buSzPts val="2000"/>
              <a:buChar char="●"/>
              <a:defRPr>
                <a:solidFill>
                  <a:srgbClr val="013979"/>
                </a:solidFill>
                <a:latin typeface="Liberation Sans" panose="020B0604020202020204" pitchFamily="34" charset="0"/>
              </a:defRPr>
            </a:lvl1pPr>
            <a:lvl2pPr marL="1219170" lvl="1" indent="-423323" rtl="0">
              <a:spcBef>
                <a:spcPts val="2133"/>
              </a:spcBef>
              <a:spcAft>
                <a:spcPts val="0"/>
              </a:spcAft>
              <a:buClr>
                <a:srgbClr val="013979"/>
              </a:buClr>
              <a:buSzPts val="1400"/>
              <a:buChar char="○"/>
              <a:defRPr>
                <a:solidFill>
                  <a:srgbClr val="013979"/>
                </a:solidFill>
              </a:defRPr>
            </a:lvl2pPr>
            <a:lvl3pPr marL="1828754" lvl="2" indent="-423323" rtl="0">
              <a:spcBef>
                <a:spcPts val="2133"/>
              </a:spcBef>
              <a:spcAft>
                <a:spcPts val="0"/>
              </a:spcAft>
              <a:buClr>
                <a:srgbClr val="00A0E3"/>
              </a:buClr>
              <a:buSzPts val="1400"/>
              <a:buChar char="■"/>
              <a:defRPr>
                <a:solidFill>
                  <a:srgbClr val="013979"/>
                </a:solidFill>
              </a:defRPr>
            </a:lvl3pPr>
            <a:lvl4pPr marL="2438339" lvl="3" indent="-423323" rtl="0">
              <a:spcBef>
                <a:spcPts val="2133"/>
              </a:spcBef>
              <a:spcAft>
                <a:spcPts val="0"/>
              </a:spcAft>
              <a:buClr>
                <a:srgbClr val="00A0E3"/>
              </a:buClr>
              <a:buSzPts val="1400"/>
              <a:buChar char="●"/>
              <a:defRPr>
                <a:solidFill>
                  <a:srgbClr val="013979"/>
                </a:solidFill>
              </a:defRPr>
            </a:lvl4pPr>
            <a:lvl5pPr marL="3047924" lvl="4" indent="-423323" rtl="0">
              <a:spcBef>
                <a:spcPts val="2133"/>
              </a:spcBef>
              <a:spcAft>
                <a:spcPts val="0"/>
              </a:spcAft>
              <a:buClr>
                <a:srgbClr val="013979"/>
              </a:buClr>
              <a:buSzPts val="1400"/>
              <a:buChar char="○"/>
              <a:defRPr>
                <a:solidFill>
                  <a:srgbClr val="013979"/>
                </a:solidFill>
              </a:defRPr>
            </a:lvl5pPr>
            <a:lvl6pPr marL="3657509" lvl="5" indent="-423323" rtl="0">
              <a:spcBef>
                <a:spcPts val="2133"/>
              </a:spcBef>
              <a:spcAft>
                <a:spcPts val="0"/>
              </a:spcAft>
              <a:buClr>
                <a:srgbClr val="00A0E3"/>
              </a:buClr>
              <a:buSzPts val="1400"/>
              <a:buChar char="■"/>
              <a:defRPr>
                <a:solidFill>
                  <a:srgbClr val="013979"/>
                </a:solidFill>
              </a:defRPr>
            </a:lvl6pPr>
            <a:lvl7pPr marL="4267093" lvl="6" indent="-423323" rtl="0">
              <a:spcBef>
                <a:spcPts val="2133"/>
              </a:spcBef>
              <a:spcAft>
                <a:spcPts val="0"/>
              </a:spcAft>
              <a:buClr>
                <a:srgbClr val="00A0E3"/>
              </a:buClr>
              <a:buSzPts val="1400"/>
              <a:buChar char="●"/>
              <a:defRPr>
                <a:solidFill>
                  <a:srgbClr val="013979"/>
                </a:solidFill>
              </a:defRPr>
            </a:lvl7pPr>
            <a:lvl8pPr marL="4876678" lvl="7" indent="-423323" rtl="0">
              <a:spcBef>
                <a:spcPts val="2133"/>
              </a:spcBef>
              <a:spcAft>
                <a:spcPts val="0"/>
              </a:spcAft>
              <a:buClr>
                <a:srgbClr val="013979"/>
              </a:buClr>
              <a:buSzPts val="1400"/>
              <a:buChar char="○"/>
              <a:defRPr>
                <a:solidFill>
                  <a:srgbClr val="013979"/>
                </a:solidFill>
              </a:defRPr>
            </a:lvl8pPr>
            <a:lvl9pPr marL="5486263" lvl="8" indent="-423323" rtl="0">
              <a:spcBef>
                <a:spcPts val="2133"/>
              </a:spcBef>
              <a:spcAft>
                <a:spcPts val="2133"/>
              </a:spcAft>
              <a:buClr>
                <a:srgbClr val="00A0E3"/>
              </a:buClr>
              <a:buSzPts val="1400"/>
              <a:buChar char="■"/>
              <a:defRPr>
                <a:solidFill>
                  <a:srgbClr val="013979"/>
                </a:solidFill>
              </a:defRPr>
            </a:lvl9pPr>
          </a:lstStyle>
          <a:p>
            <a:endParaRPr dirty="0"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algn="r"/>
            <a:fld id="{00000000-1234-1234-1234-123412341234}" type="slidenum">
              <a:rPr lang="pt-BR" smtClean="0"/>
              <a:pPr algn="r"/>
              <a:t>‹nº›</a:t>
            </a:fld>
            <a:endParaRPr lang="pt-BR"/>
          </a:p>
        </p:txBody>
      </p:sp>
      <p:sp>
        <p:nvSpPr>
          <p:cNvPr id="28" name="Google Shape;28;p4"/>
          <p:cNvSpPr/>
          <p:nvPr/>
        </p:nvSpPr>
        <p:spPr>
          <a:xfrm>
            <a:off x="-67" y="0"/>
            <a:ext cx="12192000" cy="302800"/>
          </a:xfrm>
          <a:prstGeom prst="rect">
            <a:avLst/>
          </a:prstGeom>
          <a:solidFill>
            <a:srgbClr val="0095DB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" name="Google Shape;29;p4"/>
          <p:cNvSpPr/>
          <p:nvPr/>
        </p:nvSpPr>
        <p:spPr>
          <a:xfrm>
            <a:off x="67" y="0"/>
            <a:ext cx="12192000" cy="136400"/>
          </a:xfrm>
          <a:prstGeom prst="rect">
            <a:avLst/>
          </a:prstGeom>
          <a:solidFill>
            <a:srgbClr val="16419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" name="Google Shape;30;p4"/>
          <p:cNvSpPr/>
          <p:nvPr/>
        </p:nvSpPr>
        <p:spPr>
          <a:xfrm>
            <a:off x="67" y="127808"/>
            <a:ext cx="4391427" cy="302809"/>
          </a:xfrm>
          <a:custGeom>
            <a:avLst/>
            <a:gdLst/>
            <a:ahLst/>
            <a:cxnLst/>
            <a:rect l="l" t="t" r="r" b="b"/>
            <a:pathLst>
              <a:path w="116535" h="12891" extrusionOk="0">
                <a:moveTo>
                  <a:pt x="116535" y="0"/>
                </a:moveTo>
                <a:lnTo>
                  <a:pt x="0" y="0"/>
                </a:lnTo>
                <a:lnTo>
                  <a:pt x="0" y="12891"/>
                </a:lnTo>
                <a:lnTo>
                  <a:pt x="109058" y="12891"/>
                </a:lnTo>
                <a:close/>
              </a:path>
            </a:pathLst>
          </a:custGeom>
          <a:solidFill>
            <a:srgbClr val="164194"/>
          </a:solidFill>
          <a:ln>
            <a:noFill/>
          </a:ln>
        </p:spPr>
      </p:sp>
      <p:sp>
        <p:nvSpPr>
          <p:cNvPr id="31" name="Google Shape;31;p4"/>
          <p:cNvSpPr/>
          <p:nvPr/>
        </p:nvSpPr>
        <p:spPr>
          <a:xfrm>
            <a:off x="-66" y="355185"/>
            <a:ext cx="2070233" cy="134167"/>
          </a:xfrm>
          <a:custGeom>
            <a:avLst/>
            <a:gdLst/>
            <a:ahLst/>
            <a:cxnLst/>
            <a:rect l="l" t="t" r="r" b="b"/>
            <a:pathLst>
              <a:path w="62107" h="4025" extrusionOk="0">
                <a:moveTo>
                  <a:pt x="62107" y="0"/>
                </a:moveTo>
                <a:lnTo>
                  <a:pt x="0" y="257"/>
                </a:lnTo>
                <a:lnTo>
                  <a:pt x="0" y="4025"/>
                </a:lnTo>
                <a:lnTo>
                  <a:pt x="58219" y="4025"/>
                </a:lnTo>
                <a:close/>
              </a:path>
            </a:pathLst>
          </a:custGeom>
          <a:solidFill>
            <a:srgbClr val="0095DB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xmlns="" val="333080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powerbi.com/view?r=eyJrIjoiZWUxZmQ5OTUtNTRmYS00MThiLThhNGQtOWRlZTNlNzZjYzBmIiwidCI6IjI2MjA0MWYwLWFhZDEtNDAxZi1iMjdkLWU1YTQzYWIwMDY4MiJ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898469"/>
            <a:ext cx="8824456" cy="1373070"/>
          </a:xfrm>
        </p:spPr>
        <p:txBody>
          <a:bodyPr/>
          <a:lstStyle/>
          <a:p>
            <a:r>
              <a:rPr lang="pt-BR" sz="4000" dirty="0" smtClean="0"/>
              <a:t>Provimento, desenvolvimento na carreira, redistribuição e movimentação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Mirian Dantas dos Santos</a:t>
            </a:r>
            <a:endParaRPr lang="pt-BR" sz="2400" dirty="0"/>
          </a:p>
        </p:txBody>
      </p:sp>
      <p:pic>
        <p:nvPicPr>
          <p:cNvPr id="5" name="Imagem 4" descr="Captur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20487" y="3033725"/>
            <a:ext cx="2734780" cy="683695"/>
          </a:xfrm>
          <a:prstGeom prst="rect">
            <a:avLst/>
          </a:prstGeom>
          <a:extLst/>
        </p:spPr>
      </p:pic>
    </p:spTree>
    <p:extLst>
      <p:ext uri="{BB962C8B-B14F-4D97-AF65-F5344CB8AC3E}">
        <p14:creationId xmlns:p14="http://schemas.microsoft.com/office/powerpoint/2010/main" xmlns="" val="32214866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72556" y="753228"/>
            <a:ext cx="11919443" cy="1080938"/>
          </a:xfrm>
        </p:spPr>
        <p:txBody>
          <a:bodyPr>
            <a:normAutofit/>
          </a:bodyPr>
          <a:lstStyle/>
          <a:p>
            <a:r>
              <a:rPr lang="pt-BR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	?	?	?	?	?	?	?	?	?	?	   </a:t>
            </a:r>
            <a:r>
              <a:rPr lang="pt-BR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t-BR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0" y="2183027"/>
            <a:ext cx="12035481" cy="4464908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5400" dirty="0" smtClean="0"/>
              <a:t>Então, como manter as universidades funcionando com qualidade diante de um quadro de pessoal em redução?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xmlns="" val="34007233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Encaminhamento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Preenchimento dos indicadores sobre o perfil da força de trabalho das IFES: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922638" y="3389009"/>
            <a:ext cx="38964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hlinkClick r:id="rId2"/>
              </a:rPr>
              <a:t>Perfil da força de trabalho das IFES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a Livre 41"/>
          <p:cNvSpPr/>
          <p:nvPr/>
        </p:nvSpPr>
        <p:spPr>
          <a:xfrm>
            <a:off x="4435644" y="455609"/>
            <a:ext cx="1504261" cy="441476"/>
          </a:xfrm>
          <a:custGeom>
            <a:avLst/>
            <a:gdLst>
              <a:gd name="connsiteX0" fmla="*/ 0 w 649681"/>
              <a:gd name="connsiteY0" fmla="*/ 0 h 284324"/>
              <a:gd name="connsiteX1" fmla="*/ 649681 w 649681"/>
              <a:gd name="connsiteY1" fmla="*/ 0 h 284324"/>
              <a:gd name="connsiteX2" fmla="*/ 649681 w 649681"/>
              <a:gd name="connsiteY2" fmla="*/ 284324 h 284324"/>
              <a:gd name="connsiteX3" fmla="*/ 0 w 649681"/>
              <a:gd name="connsiteY3" fmla="*/ 284324 h 284324"/>
              <a:gd name="connsiteX4" fmla="*/ 0 w 649681"/>
              <a:gd name="connsiteY4" fmla="*/ 0 h 28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681" h="284324">
                <a:moveTo>
                  <a:pt x="0" y="0"/>
                </a:moveTo>
                <a:lnTo>
                  <a:pt x="649681" y="0"/>
                </a:lnTo>
                <a:lnTo>
                  <a:pt x="649681" y="284324"/>
                </a:lnTo>
                <a:lnTo>
                  <a:pt x="0" y="28432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905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spcFirstLastPara="0" vert="horz" wrap="square" lIns="71120" tIns="71120" rIns="71120" bIns="71120" numCol="1" spcCol="1270" anchor="ctr" anchorCtr="0">
            <a:noAutofit/>
          </a:bodyPr>
          <a:lstStyle/>
          <a:p>
            <a:pPr algn="ctr" defTabSz="829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de-DE" sz="1333" b="1" dirty="0">
                <a:latin typeface="+mj-lt"/>
              </a:rPr>
              <a:t>EC – 095/2016</a:t>
            </a:r>
            <a:endParaRPr lang="en-GB" sz="1333" b="1" dirty="0">
              <a:latin typeface="+mj-lt"/>
            </a:endParaRPr>
          </a:p>
        </p:txBody>
      </p:sp>
      <p:sp>
        <p:nvSpPr>
          <p:cNvPr id="5" name="Forma Livre 40"/>
          <p:cNvSpPr/>
          <p:nvPr/>
        </p:nvSpPr>
        <p:spPr>
          <a:xfrm>
            <a:off x="357318" y="3113041"/>
            <a:ext cx="1504261" cy="441476"/>
          </a:xfrm>
          <a:custGeom>
            <a:avLst/>
            <a:gdLst>
              <a:gd name="connsiteX0" fmla="*/ 0 w 649681"/>
              <a:gd name="connsiteY0" fmla="*/ 0 h 284324"/>
              <a:gd name="connsiteX1" fmla="*/ 649681 w 649681"/>
              <a:gd name="connsiteY1" fmla="*/ 0 h 284324"/>
              <a:gd name="connsiteX2" fmla="*/ 649681 w 649681"/>
              <a:gd name="connsiteY2" fmla="*/ 284324 h 284324"/>
              <a:gd name="connsiteX3" fmla="*/ 0 w 649681"/>
              <a:gd name="connsiteY3" fmla="*/ 284324 h 284324"/>
              <a:gd name="connsiteX4" fmla="*/ 0 w 649681"/>
              <a:gd name="connsiteY4" fmla="*/ 0 h 28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681" h="284324">
                <a:moveTo>
                  <a:pt x="0" y="0"/>
                </a:moveTo>
                <a:lnTo>
                  <a:pt x="649681" y="0"/>
                </a:lnTo>
                <a:lnTo>
                  <a:pt x="649681" y="284324"/>
                </a:lnTo>
                <a:lnTo>
                  <a:pt x="0" y="28432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905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spcFirstLastPara="0" vert="horz" wrap="square" lIns="71120" tIns="71120" rIns="71120" bIns="71120" numCol="1" spcCol="1270" anchor="ctr" anchorCtr="0">
            <a:noAutofit/>
          </a:bodyPr>
          <a:lstStyle/>
          <a:p>
            <a:pPr algn="ctr" defTabSz="829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de-DE" sz="1333" b="1" dirty="0">
                <a:latin typeface="+mj-lt"/>
              </a:rPr>
              <a:t>Decreto 9.262/2018</a:t>
            </a:r>
            <a:endParaRPr lang="en-GB" sz="1333" b="1" dirty="0">
              <a:latin typeface="+mj-lt"/>
            </a:endParaRPr>
          </a:p>
        </p:txBody>
      </p:sp>
      <p:sp>
        <p:nvSpPr>
          <p:cNvPr id="7" name="Forma Livre 42"/>
          <p:cNvSpPr/>
          <p:nvPr/>
        </p:nvSpPr>
        <p:spPr>
          <a:xfrm>
            <a:off x="4806627" y="1743363"/>
            <a:ext cx="1504261" cy="441476"/>
          </a:xfrm>
          <a:custGeom>
            <a:avLst/>
            <a:gdLst>
              <a:gd name="connsiteX0" fmla="*/ 0 w 649681"/>
              <a:gd name="connsiteY0" fmla="*/ 0 h 284324"/>
              <a:gd name="connsiteX1" fmla="*/ 649681 w 649681"/>
              <a:gd name="connsiteY1" fmla="*/ 0 h 284324"/>
              <a:gd name="connsiteX2" fmla="*/ 649681 w 649681"/>
              <a:gd name="connsiteY2" fmla="*/ 284324 h 284324"/>
              <a:gd name="connsiteX3" fmla="*/ 0 w 649681"/>
              <a:gd name="connsiteY3" fmla="*/ 284324 h 284324"/>
              <a:gd name="connsiteX4" fmla="*/ 0 w 649681"/>
              <a:gd name="connsiteY4" fmla="*/ 0 h 28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681" h="284324">
                <a:moveTo>
                  <a:pt x="0" y="0"/>
                </a:moveTo>
                <a:lnTo>
                  <a:pt x="649681" y="0"/>
                </a:lnTo>
                <a:lnTo>
                  <a:pt x="649681" y="284324"/>
                </a:lnTo>
                <a:lnTo>
                  <a:pt x="0" y="28432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905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spcFirstLastPara="0" vert="horz" wrap="square" lIns="71120" tIns="71120" rIns="71120" bIns="71120" numCol="1" spcCol="1270" anchor="ctr" anchorCtr="0">
            <a:noAutofit/>
          </a:bodyPr>
          <a:lstStyle/>
          <a:p>
            <a:pPr algn="ctr" defTabSz="829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de-DE" sz="1333" b="1" dirty="0">
                <a:latin typeface="+mj-lt"/>
              </a:rPr>
              <a:t>Decreto 9.507/2018</a:t>
            </a:r>
            <a:endParaRPr lang="en-GB" sz="1333" b="1" dirty="0">
              <a:latin typeface="+mj-lt"/>
            </a:endParaRPr>
          </a:p>
        </p:txBody>
      </p:sp>
      <p:sp>
        <p:nvSpPr>
          <p:cNvPr id="8" name="Forma Livre 41"/>
          <p:cNvSpPr/>
          <p:nvPr/>
        </p:nvSpPr>
        <p:spPr>
          <a:xfrm>
            <a:off x="2580072" y="3100113"/>
            <a:ext cx="1504261" cy="441476"/>
          </a:xfrm>
          <a:custGeom>
            <a:avLst/>
            <a:gdLst>
              <a:gd name="connsiteX0" fmla="*/ 0 w 649681"/>
              <a:gd name="connsiteY0" fmla="*/ 0 h 284324"/>
              <a:gd name="connsiteX1" fmla="*/ 649681 w 649681"/>
              <a:gd name="connsiteY1" fmla="*/ 0 h 284324"/>
              <a:gd name="connsiteX2" fmla="*/ 649681 w 649681"/>
              <a:gd name="connsiteY2" fmla="*/ 284324 h 284324"/>
              <a:gd name="connsiteX3" fmla="*/ 0 w 649681"/>
              <a:gd name="connsiteY3" fmla="*/ 284324 h 284324"/>
              <a:gd name="connsiteX4" fmla="*/ 0 w 649681"/>
              <a:gd name="connsiteY4" fmla="*/ 0 h 28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681" h="284324">
                <a:moveTo>
                  <a:pt x="0" y="0"/>
                </a:moveTo>
                <a:lnTo>
                  <a:pt x="649681" y="0"/>
                </a:lnTo>
                <a:lnTo>
                  <a:pt x="649681" y="284324"/>
                </a:lnTo>
                <a:lnTo>
                  <a:pt x="0" y="28432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905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spcFirstLastPara="0" vert="horz" wrap="square" lIns="71120" tIns="71120" rIns="71120" bIns="71120" numCol="1" spcCol="1270" anchor="ctr" anchorCtr="0">
            <a:noAutofit/>
          </a:bodyPr>
          <a:lstStyle/>
          <a:p>
            <a:pPr algn="ctr" defTabSz="829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de-DE" sz="1333" b="1" dirty="0">
                <a:latin typeface="+mj-lt"/>
              </a:rPr>
              <a:t>Decreto 9.725/2019</a:t>
            </a:r>
            <a:endParaRPr lang="en-GB" sz="1333" b="1" dirty="0">
              <a:latin typeface="+mj-lt"/>
            </a:endParaRPr>
          </a:p>
        </p:txBody>
      </p:sp>
      <p:sp>
        <p:nvSpPr>
          <p:cNvPr id="9" name="Forma Livre 42"/>
          <p:cNvSpPr/>
          <p:nvPr/>
        </p:nvSpPr>
        <p:spPr>
          <a:xfrm>
            <a:off x="2580072" y="1743363"/>
            <a:ext cx="1504261" cy="441476"/>
          </a:xfrm>
          <a:custGeom>
            <a:avLst/>
            <a:gdLst>
              <a:gd name="connsiteX0" fmla="*/ 0 w 649681"/>
              <a:gd name="connsiteY0" fmla="*/ 0 h 284324"/>
              <a:gd name="connsiteX1" fmla="*/ 649681 w 649681"/>
              <a:gd name="connsiteY1" fmla="*/ 0 h 284324"/>
              <a:gd name="connsiteX2" fmla="*/ 649681 w 649681"/>
              <a:gd name="connsiteY2" fmla="*/ 284324 h 284324"/>
              <a:gd name="connsiteX3" fmla="*/ 0 w 649681"/>
              <a:gd name="connsiteY3" fmla="*/ 284324 h 284324"/>
              <a:gd name="connsiteX4" fmla="*/ 0 w 649681"/>
              <a:gd name="connsiteY4" fmla="*/ 0 h 28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681" h="284324">
                <a:moveTo>
                  <a:pt x="0" y="0"/>
                </a:moveTo>
                <a:lnTo>
                  <a:pt x="649681" y="0"/>
                </a:lnTo>
                <a:lnTo>
                  <a:pt x="649681" y="284324"/>
                </a:lnTo>
                <a:lnTo>
                  <a:pt x="0" y="28432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905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spcFirstLastPara="0" vert="horz" wrap="square" lIns="71120" tIns="71120" rIns="71120" bIns="71120" numCol="1" spcCol="1270" anchor="ctr" anchorCtr="0">
            <a:noAutofit/>
          </a:bodyPr>
          <a:lstStyle/>
          <a:p>
            <a:pPr algn="ctr" defTabSz="829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de-DE" sz="1333" b="1" dirty="0">
                <a:latin typeface="+mj-lt"/>
              </a:rPr>
              <a:t>Decreto 9.739/2019</a:t>
            </a:r>
            <a:endParaRPr lang="en-GB" sz="1333" b="1" dirty="0">
              <a:latin typeface="+mj-lt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290002" y="899040"/>
            <a:ext cx="1795548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67" dirty="0">
                <a:solidFill>
                  <a:schemeClr val="bg1"/>
                </a:solidFill>
                <a:latin typeface="+mj-lt"/>
                <a:ea typeface="Archivo" panose="020B0503020202020B04"/>
                <a:cs typeface="Archivo" panose="020B0503020202020B04"/>
                <a:sym typeface="Archivo" panose="020B0503020202020B04"/>
              </a:rPr>
              <a:t>Limite de gastos públicos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11675" y="3583858"/>
            <a:ext cx="1795548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67" dirty="0">
                <a:solidFill>
                  <a:schemeClr val="bg1"/>
                </a:solidFill>
                <a:latin typeface="+mj-lt"/>
                <a:ea typeface="Archivo" panose="020B0503020202020B04"/>
                <a:cs typeface="Archivo" panose="020B0503020202020B04"/>
                <a:sym typeface="Archivo" panose="020B0503020202020B04"/>
              </a:rPr>
              <a:t>Extinção de cargos e suspensão de concursos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4660985" y="2220343"/>
            <a:ext cx="1795548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67" dirty="0">
                <a:solidFill>
                  <a:schemeClr val="bg1"/>
                </a:solidFill>
                <a:latin typeface="+mj-lt"/>
                <a:ea typeface="Archivo" panose="020B0503020202020B04"/>
                <a:cs typeface="Archivo" panose="020B0503020202020B04"/>
                <a:sym typeface="Archivo" panose="020B0503020202020B04"/>
              </a:rPr>
              <a:t>Terceirização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2423251" y="3588719"/>
            <a:ext cx="1795548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67" dirty="0">
                <a:solidFill>
                  <a:schemeClr val="bg1"/>
                </a:solidFill>
                <a:latin typeface="+mj-lt"/>
                <a:ea typeface="Archivo" panose="020B0503020202020B04"/>
                <a:cs typeface="Archivo" panose="020B0503020202020B04"/>
                <a:sym typeface="Archivo" panose="020B0503020202020B04"/>
              </a:rPr>
              <a:t>Extinção de </a:t>
            </a:r>
            <a:r>
              <a:rPr lang="pt-BR" sz="1067" dirty="0" err="1">
                <a:solidFill>
                  <a:schemeClr val="bg1"/>
                </a:solidFill>
                <a:latin typeface="+mj-lt"/>
                <a:ea typeface="Archivo" panose="020B0503020202020B04"/>
                <a:cs typeface="Archivo" panose="020B0503020202020B04"/>
                <a:sym typeface="Archivo" panose="020B0503020202020B04"/>
              </a:rPr>
              <a:t>FG’s</a:t>
            </a:r>
            <a:endParaRPr lang="pt-BR" sz="1067" dirty="0">
              <a:solidFill>
                <a:schemeClr val="bg1"/>
              </a:solidFill>
              <a:latin typeface="+mj-lt"/>
              <a:ea typeface="Archivo" panose="020B0503020202020B04"/>
              <a:cs typeface="Archivo" panose="020B0503020202020B04"/>
              <a:sym typeface="Archivo" panose="020B0503020202020B04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397051" y="2192283"/>
            <a:ext cx="1970771" cy="749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67" dirty="0">
                <a:solidFill>
                  <a:schemeClr val="bg1"/>
                </a:solidFill>
                <a:latin typeface="+mj-lt"/>
                <a:ea typeface="Archivo" panose="020B0503020202020B04"/>
                <a:cs typeface="Archivo" panose="020B0503020202020B04"/>
                <a:sym typeface="Archivo" panose="020B0503020202020B04"/>
              </a:rPr>
              <a:t>Eficiência organizacional para o aprimoramento da administração pública, concursos e SIORG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6986443" y="3132009"/>
            <a:ext cx="1885879" cy="297454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pt-BR" sz="1333" b="1" dirty="0">
                <a:latin typeface="+mj-lt"/>
                <a:ea typeface="Archivo" panose="020B0503020202020B04"/>
                <a:cs typeface="Archivo" panose="020B0503020202020B04"/>
                <a:sym typeface="Archivo" panose="020B0503020202020B04"/>
              </a:rPr>
              <a:t>Portaria nº 193/2018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50675" y="3634700"/>
            <a:ext cx="2016165" cy="11083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21920" tIns="60960" rIns="121920" bIns="60960" numCol="1" anchor="ctr" anchorCtr="0" compatLnSpc="1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pt-BR" sz="1067" dirty="0">
                <a:solidFill>
                  <a:schemeClr val="bg1"/>
                </a:solidFill>
                <a:latin typeface="+mj-lt"/>
              </a:rPr>
              <a:t>Extingue cargos efetivos vagos e que vierem a vagar e veda a abertura de concurso público e o provimento de vagas adicionais</a:t>
            </a:r>
            <a:endParaRPr lang="pt-BR" sz="1067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6726917" y="3491263"/>
            <a:ext cx="236955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67" dirty="0">
                <a:solidFill>
                  <a:schemeClr val="bg1"/>
                </a:solidFill>
                <a:latin typeface="+mj-lt"/>
                <a:ea typeface="Archivo" panose="020B0503020202020B04"/>
                <a:cs typeface="Archivo" panose="020B0503020202020B04"/>
                <a:sym typeface="Archivo" panose="020B0503020202020B04"/>
              </a:rPr>
              <a:t>Movimentação da força de trabalho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6967513" y="1788753"/>
            <a:ext cx="1963907" cy="297454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BR" sz="1333" b="1" cap="all" dirty="0">
                <a:latin typeface="+mj-lt"/>
              </a:rPr>
              <a:t>P</a:t>
            </a:r>
            <a:r>
              <a:rPr lang="pt-BR" sz="1333" b="1" dirty="0">
                <a:latin typeface="+mj-lt"/>
              </a:rPr>
              <a:t>ortaria</a:t>
            </a:r>
            <a:r>
              <a:rPr lang="pt-BR" sz="1333" b="1" cap="all" dirty="0">
                <a:latin typeface="+mj-lt"/>
              </a:rPr>
              <a:t> </a:t>
            </a:r>
            <a:r>
              <a:rPr lang="pt-BR" sz="1333" b="1" dirty="0">
                <a:latin typeface="+mj-lt"/>
              </a:rPr>
              <a:t>n</a:t>
            </a:r>
            <a:r>
              <a:rPr lang="pt-BR" sz="1333" b="1" cap="all" dirty="0">
                <a:latin typeface="+mj-lt"/>
              </a:rPr>
              <a:t>º 443/2018</a:t>
            </a:r>
            <a:endParaRPr lang="pt-BR" sz="1333" dirty="0">
              <a:latin typeface="+mj-lt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6844836" y="2144923"/>
            <a:ext cx="2209261" cy="584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67" dirty="0">
                <a:solidFill>
                  <a:schemeClr val="bg1"/>
                </a:solidFill>
                <a:latin typeface="+mj-lt"/>
              </a:rPr>
              <a:t>Estabelece os serviços que serão preferencialmente objeto de execução indireta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413373" y="4264190"/>
            <a:ext cx="1424699" cy="502573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BR" sz="1333" b="1" dirty="0">
                <a:latin typeface="+mj-lt"/>
              </a:rPr>
              <a:t>Decreto </a:t>
            </a:r>
          </a:p>
          <a:p>
            <a:pPr algn="ctr"/>
            <a:r>
              <a:rPr lang="pt-BR" sz="1333" b="1" dirty="0">
                <a:latin typeface="+mj-lt"/>
              </a:rPr>
              <a:t>9.991/2019</a:t>
            </a:r>
            <a:endParaRPr lang="pt-BR" sz="1333" dirty="0">
              <a:latin typeface="+mj-lt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203577" y="4835347"/>
            <a:ext cx="184429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67" dirty="0">
                <a:solidFill>
                  <a:schemeClr val="bg1"/>
                </a:solidFill>
                <a:latin typeface="+mj-lt"/>
                <a:ea typeface="Archivo" panose="020B0503020202020B04"/>
                <a:cs typeface="Archivo" panose="020B0503020202020B04"/>
                <a:sym typeface="Archivo" panose="020B0503020202020B04"/>
              </a:rPr>
              <a:t>Licenças e afastamentos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4827960" y="3080095"/>
            <a:ext cx="1482928" cy="502573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pt-BR" sz="1333" b="1" dirty="0">
                <a:latin typeface="+mj-lt"/>
                <a:cs typeface="Arial" panose="020B0604020202020204" pitchFamily="34" charset="0"/>
              </a:rPr>
              <a:t>Decreto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pt-BR" sz="1333" b="1" dirty="0">
                <a:latin typeface="+mj-lt"/>
                <a:cs typeface="Arial" panose="020B0604020202020204" pitchFamily="34" charset="0"/>
              </a:rPr>
              <a:t>10.185/2019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6986444" y="5559812"/>
            <a:ext cx="1789889" cy="502573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BR" sz="1333" b="1" dirty="0">
                <a:latin typeface="+mj-lt"/>
              </a:rPr>
              <a:t>Ofício nº 01/2020 CGGP/SAA/MEC</a:t>
            </a:r>
            <a:endParaRPr lang="pt-BR" sz="1333" dirty="0">
              <a:latin typeface="+mj-lt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7062144" y="6112848"/>
            <a:ext cx="1638489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67" dirty="0">
                <a:solidFill>
                  <a:schemeClr val="bg1"/>
                </a:solidFill>
                <a:latin typeface="+mj-lt"/>
                <a:ea typeface="Archivo" panose="020B0503020202020B04"/>
                <a:cs typeface="Archivo" panose="020B0503020202020B04"/>
                <a:sym typeface="Archivo" panose="020B0503020202020B04"/>
              </a:rPr>
              <a:t>Substituto para cargos de direção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413373" y="2139531"/>
            <a:ext cx="1699099" cy="42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67" dirty="0">
                <a:solidFill>
                  <a:schemeClr val="bg1"/>
                </a:solidFill>
                <a:latin typeface="+mj-lt"/>
                <a:ea typeface="Archivo" panose="020B0503020202020B04"/>
                <a:cs typeface="Archivo" panose="020B0503020202020B04"/>
                <a:sym typeface="Archivo" panose="020B0503020202020B04"/>
              </a:rPr>
              <a:t>Limite do orçamento de pessoal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335105" y="1788752"/>
            <a:ext cx="1863011" cy="297454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pt-BR" sz="1333" b="1" dirty="0">
                <a:latin typeface="+mj-lt"/>
                <a:ea typeface="Archivo" panose="020B0503020202020B04"/>
                <a:cs typeface="Archivo" panose="020B0503020202020B04"/>
                <a:sym typeface="Archivo" panose="020B0503020202020B04"/>
              </a:rPr>
              <a:t>Portaria nº 109/2017</a:t>
            </a:r>
          </a:p>
        </p:txBody>
      </p:sp>
      <p:sp>
        <p:nvSpPr>
          <p:cNvPr id="47" name="Retângulo de cantos arredondados 46"/>
          <p:cNvSpPr/>
          <p:nvPr/>
        </p:nvSpPr>
        <p:spPr>
          <a:xfrm>
            <a:off x="187384" y="1462818"/>
            <a:ext cx="8944464" cy="3674892"/>
          </a:xfrm>
          <a:prstGeom prst="roundRect">
            <a:avLst>
              <a:gd name="adj" fmla="val 5442"/>
            </a:avLst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sp>
        <p:nvSpPr>
          <p:cNvPr id="49" name="Retângulo 48"/>
          <p:cNvSpPr/>
          <p:nvPr/>
        </p:nvSpPr>
        <p:spPr>
          <a:xfrm>
            <a:off x="4521591" y="5615100"/>
            <a:ext cx="2041631" cy="297454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pt-BR" sz="1333" b="1" dirty="0">
                <a:latin typeface="+mj-lt"/>
              </a:rPr>
              <a:t>Portaria nº 1.469/2019</a:t>
            </a:r>
          </a:p>
        </p:txBody>
      </p:sp>
      <p:sp>
        <p:nvSpPr>
          <p:cNvPr id="50" name="Retângulo 49"/>
          <p:cNvSpPr/>
          <p:nvPr/>
        </p:nvSpPr>
        <p:spPr>
          <a:xfrm>
            <a:off x="4223769" y="5966175"/>
            <a:ext cx="2637276" cy="584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67" dirty="0">
                <a:solidFill>
                  <a:schemeClr val="bg1"/>
                </a:solidFill>
                <a:latin typeface="+mj-lt"/>
              </a:rPr>
              <a:t>SESU e SETEC divulgarão os limites de provimento de cargos autorizados nos bancos BPEq e QRSTA em 2020</a:t>
            </a:r>
          </a:p>
        </p:txBody>
      </p:sp>
      <p:sp>
        <p:nvSpPr>
          <p:cNvPr id="51" name="Retângulo 50"/>
          <p:cNvSpPr/>
          <p:nvPr/>
        </p:nvSpPr>
        <p:spPr>
          <a:xfrm>
            <a:off x="2578217" y="5536003"/>
            <a:ext cx="1424699" cy="502573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BR" sz="1333" b="1" dirty="0">
                <a:latin typeface="+mj-lt"/>
              </a:rPr>
              <a:t>Decreto </a:t>
            </a:r>
          </a:p>
          <a:p>
            <a:pPr algn="ctr"/>
            <a:r>
              <a:rPr lang="pt-BR" sz="1333" b="1" dirty="0">
                <a:latin typeface="+mj-lt"/>
              </a:rPr>
              <a:t>9.991/2019</a:t>
            </a:r>
            <a:endParaRPr lang="pt-BR" sz="1333" dirty="0">
              <a:latin typeface="+mj-lt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2368421" y="6093293"/>
            <a:ext cx="184429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67" dirty="0">
                <a:solidFill>
                  <a:schemeClr val="bg1"/>
                </a:solidFill>
                <a:latin typeface="+mj-lt"/>
                <a:ea typeface="Archivo" panose="020B0503020202020B04"/>
                <a:cs typeface="Archivo" panose="020B0503020202020B04"/>
                <a:sym typeface="Archivo" panose="020B0503020202020B04"/>
              </a:rPr>
              <a:t>PDP</a:t>
            </a:r>
          </a:p>
        </p:txBody>
      </p:sp>
      <p:sp>
        <p:nvSpPr>
          <p:cNvPr id="53" name="Retângulo 52"/>
          <p:cNvSpPr/>
          <p:nvPr/>
        </p:nvSpPr>
        <p:spPr>
          <a:xfrm>
            <a:off x="283948" y="6010190"/>
            <a:ext cx="1699099" cy="256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67" dirty="0">
                <a:solidFill>
                  <a:schemeClr val="bg1"/>
                </a:solidFill>
                <a:latin typeface="+mj-lt"/>
                <a:ea typeface="Archivo" panose="020B0503020202020B04"/>
                <a:cs typeface="Archivo" panose="020B0503020202020B04"/>
                <a:sym typeface="Archivo" panose="020B0503020202020B04"/>
              </a:rPr>
              <a:t>Planejamento</a:t>
            </a:r>
          </a:p>
        </p:txBody>
      </p:sp>
      <p:sp>
        <p:nvSpPr>
          <p:cNvPr id="54" name="Retângulo 53"/>
          <p:cNvSpPr/>
          <p:nvPr/>
        </p:nvSpPr>
        <p:spPr>
          <a:xfrm>
            <a:off x="256835" y="5638596"/>
            <a:ext cx="1863011" cy="297454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pt-BR" sz="1333" b="1" dirty="0">
                <a:latin typeface="+mj-lt"/>
                <a:ea typeface="Archivo" panose="020B0503020202020B04"/>
                <a:cs typeface="Archivo" panose="020B0503020202020B04"/>
                <a:sym typeface="Archivo" panose="020B0503020202020B04"/>
              </a:rPr>
              <a:t>Portaria nº 109/2017</a:t>
            </a:r>
          </a:p>
        </p:txBody>
      </p:sp>
      <p:sp>
        <p:nvSpPr>
          <p:cNvPr id="55" name="Retângulo de cantos arredondados 54"/>
          <p:cNvSpPr/>
          <p:nvPr/>
        </p:nvSpPr>
        <p:spPr>
          <a:xfrm>
            <a:off x="187384" y="5306148"/>
            <a:ext cx="8944464" cy="1444019"/>
          </a:xfrm>
          <a:prstGeom prst="roundRect">
            <a:avLst>
              <a:gd name="adj" fmla="val 10319"/>
            </a:avLst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sp>
        <p:nvSpPr>
          <p:cNvPr id="39" name="Título 38"/>
          <p:cNvSpPr>
            <a:spLocks noGrp="1"/>
          </p:cNvSpPr>
          <p:nvPr>
            <p:ph type="title"/>
          </p:nvPr>
        </p:nvSpPr>
        <p:spPr>
          <a:xfrm>
            <a:off x="35147" y="467818"/>
            <a:ext cx="3207407" cy="7636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Cenário atual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1" name="Seta em curva para a direita 40"/>
          <p:cNvSpPr/>
          <p:nvPr/>
        </p:nvSpPr>
        <p:spPr>
          <a:xfrm flipH="1" flipV="1">
            <a:off x="8891612" y="4345843"/>
            <a:ext cx="572113" cy="1234749"/>
          </a:xfrm>
          <a:prstGeom prst="curvedRightArrow">
            <a:avLst>
              <a:gd name="adj1" fmla="val 22177"/>
              <a:gd name="adj2" fmla="val 79400"/>
              <a:gd name="adj3" fmla="val 25000"/>
            </a:avLst>
          </a:prstGeom>
          <a:solidFill>
            <a:schemeClr val="bg2">
              <a:lumMod val="75000"/>
            </a:schemeClr>
          </a:solidFill>
          <a:ln w="1905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spcFirstLastPara="0" vert="horz" wrap="square" lIns="71120" tIns="71120" rIns="71120" bIns="71120" numCol="1" spcCol="1270" anchor="ctr" anchorCtr="0">
            <a:noAutofit/>
          </a:bodyPr>
          <a:lstStyle/>
          <a:p>
            <a:pPr algn="ctr" defTabSz="829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1333" b="1">
              <a:solidFill>
                <a:prstClr val="white"/>
              </a:solidFill>
              <a:latin typeface="+mj-lt"/>
              <a:ea typeface="Arial"/>
              <a:cs typeface="Arial"/>
            </a:endParaRPr>
          </a:p>
        </p:txBody>
      </p:sp>
      <p:sp>
        <p:nvSpPr>
          <p:cNvPr id="40" name="Mais 39"/>
          <p:cNvSpPr/>
          <p:nvPr/>
        </p:nvSpPr>
        <p:spPr>
          <a:xfrm>
            <a:off x="5999216" y="520703"/>
            <a:ext cx="363165" cy="311285"/>
          </a:xfrm>
          <a:prstGeom prst="mathPlus">
            <a:avLst/>
          </a:prstGeom>
          <a:solidFill>
            <a:schemeClr val="bg2">
              <a:lumMod val="75000"/>
            </a:schemeClr>
          </a:solidFill>
          <a:ln w="1905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spcFirstLastPara="0" vert="horz" wrap="square" lIns="71120" tIns="71120" rIns="71120" bIns="71120" numCol="1" spcCol="1270" anchor="ctr" anchorCtr="0">
            <a:noAutofit/>
          </a:bodyPr>
          <a:lstStyle/>
          <a:p>
            <a:pPr algn="ctr" defTabSz="829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1333" b="1">
              <a:solidFill>
                <a:prstClr val="white"/>
              </a:solidFill>
              <a:latin typeface="+mj-lt"/>
              <a:ea typeface="Arial"/>
              <a:cs typeface="Arial"/>
            </a:endParaRPr>
          </a:p>
        </p:txBody>
      </p:sp>
      <p:sp>
        <p:nvSpPr>
          <p:cNvPr id="42" name="Forma livre 41"/>
          <p:cNvSpPr/>
          <p:nvPr/>
        </p:nvSpPr>
        <p:spPr>
          <a:xfrm>
            <a:off x="6421692" y="455609"/>
            <a:ext cx="1504261" cy="441476"/>
          </a:xfrm>
          <a:custGeom>
            <a:avLst/>
            <a:gdLst>
              <a:gd name="connsiteX0" fmla="*/ 0 w 649681"/>
              <a:gd name="connsiteY0" fmla="*/ 0 h 284324"/>
              <a:gd name="connsiteX1" fmla="*/ 649681 w 649681"/>
              <a:gd name="connsiteY1" fmla="*/ 0 h 284324"/>
              <a:gd name="connsiteX2" fmla="*/ 649681 w 649681"/>
              <a:gd name="connsiteY2" fmla="*/ 284324 h 284324"/>
              <a:gd name="connsiteX3" fmla="*/ 0 w 649681"/>
              <a:gd name="connsiteY3" fmla="*/ 284324 h 284324"/>
              <a:gd name="connsiteX4" fmla="*/ 0 w 649681"/>
              <a:gd name="connsiteY4" fmla="*/ 0 h 28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681" h="284324">
                <a:moveTo>
                  <a:pt x="0" y="0"/>
                </a:moveTo>
                <a:lnTo>
                  <a:pt x="649681" y="0"/>
                </a:lnTo>
                <a:lnTo>
                  <a:pt x="649681" y="284324"/>
                </a:lnTo>
                <a:lnTo>
                  <a:pt x="0" y="28432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905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spcFirstLastPara="0" vert="horz" wrap="square" lIns="71120" tIns="71120" rIns="71120" bIns="71120" numCol="1" spcCol="1270" anchor="ctr" anchorCtr="0">
            <a:noAutofit/>
          </a:bodyPr>
          <a:lstStyle/>
          <a:p>
            <a:pPr algn="ctr" defTabSz="829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333" b="1" dirty="0">
                <a:latin typeface="+mj-lt"/>
              </a:rPr>
              <a:t>EC – 103/2019</a:t>
            </a:r>
            <a:endParaRPr lang="en-GB" sz="1333" b="1" dirty="0">
              <a:latin typeface="+mj-lt"/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6357081" y="901643"/>
            <a:ext cx="1795548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67" dirty="0">
                <a:solidFill>
                  <a:schemeClr val="bg1"/>
                </a:solidFill>
                <a:latin typeface="+mj-lt"/>
                <a:ea typeface="Archivo" panose="020B0503020202020B04"/>
                <a:cs typeface="Archivo" panose="020B0503020202020B04"/>
                <a:sym typeface="Archivo" panose="020B0503020202020B04"/>
              </a:rPr>
              <a:t>Reforma da Previdência</a:t>
            </a:r>
          </a:p>
        </p:txBody>
      </p:sp>
      <p:sp>
        <p:nvSpPr>
          <p:cNvPr id="45" name="Forma livre 41"/>
          <p:cNvSpPr/>
          <p:nvPr/>
        </p:nvSpPr>
        <p:spPr>
          <a:xfrm>
            <a:off x="8407740" y="455609"/>
            <a:ext cx="1504261" cy="441476"/>
          </a:xfrm>
          <a:custGeom>
            <a:avLst/>
            <a:gdLst>
              <a:gd name="connsiteX0" fmla="*/ 0 w 649681"/>
              <a:gd name="connsiteY0" fmla="*/ 0 h 284324"/>
              <a:gd name="connsiteX1" fmla="*/ 649681 w 649681"/>
              <a:gd name="connsiteY1" fmla="*/ 0 h 284324"/>
              <a:gd name="connsiteX2" fmla="*/ 649681 w 649681"/>
              <a:gd name="connsiteY2" fmla="*/ 284324 h 284324"/>
              <a:gd name="connsiteX3" fmla="*/ 0 w 649681"/>
              <a:gd name="connsiteY3" fmla="*/ 284324 h 284324"/>
              <a:gd name="connsiteX4" fmla="*/ 0 w 649681"/>
              <a:gd name="connsiteY4" fmla="*/ 0 h 28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681" h="284324">
                <a:moveTo>
                  <a:pt x="0" y="0"/>
                </a:moveTo>
                <a:lnTo>
                  <a:pt x="649681" y="0"/>
                </a:lnTo>
                <a:lnTo>
                  <a:pt x="649681" y="284324"/>
                </a:lnTo>
                <a:lnTo>
                  <a:pt x="0" y="28432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 cap="flat" cmpd="sng" algn="ctr">
            <a:solidFill>
              <a:srgbClr val="002060"/>
            </a:solidFill>
            <a:prstDash val="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spcFirstLastPara="0" vert="horz" wrap="square" lIns="71120" tIns="71120" rIns="71120" bIns="71120" numCol="1" spcCol="1270" anchor="ctr" anchorCtr="0">
            <a:noAutofit/>
          </a:bodyPr>
          <a:lstStyle/>
          <a:p>
            <a:pPr algn="ctr" defTabSz="829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de-DE" sz="1333" b="1" dirty="0">
                <a:solidFill>
                  <a:sysClr val="windowText" lastClr="000000"/>
                </a:solidFill>
                <a:latin typeface="+mj-lt"/>
              </a:rPr>
              <a:t>PEC 186</a:t>
            </a:r>
            <a:endParaRPr lang="en-GB" sz="1333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46" name="Forma livre 41"/>
          <p:cNvSpPr/>
          <p:nvPr/>
        </p:nvSpPr>
        <p:spPr>
          <a:xfrm>
            <a:off x="10393786" y="455609"/>
            <a:ext cx="1504261" cy="441476"/>
          </a:xfrm>
          <a:custGeom>
            <a:avLst/>
            <a:gdLst>
              <a:gd name="connsiteX0" fmla="*/ 0 w 649681"/>
              <a:gd name="connsiteY0" fmla="*/ 0 h 284324"/>
              <a:gd name="connsiteX1" fmla="*/ 649681 w 649681"/>
              <a:gd name="connsiteY1" fmla="*/ 0 h 284324"/>
              <a:gd name="connsiteX2" fmla="*/ 649681 w 649681"/>
              <a:gd name="connsiteY2" fmla="*/ 284324 h 284324"/>
              <a:gd name="connsiteX3" fmla="*/ 0 w 649681"/>
              <a:gd name="connsiteY3" fmla="*/ 284324 h 284324"/>
              <a:gd name="connsiteX4" fmla="*/ 0 w 649681"/>
              <a:gd name="connsiteY4" fmla="*/ 0 h 28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681" h="284324">
                <a:moveTo>
                  <a:pt x="0" y="0"/>
                </a:moveTo>
                <a:lnTo>
                  <a:pt x="649681" y="0"/>
                </a:lnTo>
                <a:lnTo>
                  <a:pt x="649681" y="284324"/>
                </a:lnTo>
                <a:lnTo>
                  <a:pt x="0" y="28432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19050" cap="flat" cmpd="sng" algn="ctr">
            <a:solidFill>
              <a:srgbClr val="002060"/>
            </a:solidFill>
            <a:prstDash val="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spcFirstLastPara="0" vert="horz" wrap="square" lIns="71120" tIns="71120" rIns="71120" bIns="71120" numCol="1" spcCol="1270" anchor="ctr" anchorCtr="0">
            <a:noAutofit/>
          </a:bodyPr>
          <a:lstStyle/>
          <a:p>
            <a:pPr algn="ctr" defTabSz="829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de-DE" sz="1333" b="1" dirty="0">
                <a:solidFill>
                  <a:sysClr val="windowText" lastClr="000000"/>
                </a:solidFill>
                <a:latin typeface="+mj-lt"/>
              </a:rPr>
              <a:t>PEC 188</a:t>
            </a:r>
            <a:endParaRPr lang="en-GB" sz="1333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57" name="Mais 56"/>
          <p:cNvSpPr/>
          <p:nvPr/>
        </p:nvSpPr>
        <p:spPr>
          <a:xfrm>
            <a:off x="7985264" y="520703"/>
            <a:ext cx="363165" cy="311285"/>
          </a:xfrm>
          <a:prstGeom prst="mathPlus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sp>
        <p:nvSpPr>
          <p:cNvPr id="58" name="Mais 57"/>
          <p:cNvSpPr/>
          <p:nvPr/>
        </p:nvSpPr>
        <p:spPr>
          <a:xfrm>
            <a:off x="9971312" y="520703"/>
            <a:ext cx="363165" cy="311285"/>
          </a:xfrm>
          <a:prstGeom prst="mathPlus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sp>
        <p:nvSpPr>
          <p:cNvPr id="59" name="Forma Livre 42"/>
          <p:cNvSpPr/>
          <p:nvPr/>
        </p:nvSpPr>
        <p:spPr>
          <a:xfrm>
            <a:off x="10305328" y="3931667"/>
            <a:ext cx="1268837" cy="450863"/>
          </a:xfrm>
          <a:custGeom>
            <a:avLst/>
            <a:gdLst>
              <a:gd name="connsiteX0" fmla="*/ 0 w 649681"/>
              <a:gd name="connsiteY0" fmla="*/ 0 h 284324"/>
              <a:gd name="connsiteX1" fmla="*/ 649681 w 649681"/>
              <a:gd name="connsiteY1" fmla="*/ 0 h 284324"/>
              <a:gd name="connsiteX2" fmla="*/ 649681 w 649681"/>
              <a:gd name="connsiteY2" fmla="*/ 284324 h 284324"/>
              <a:gd name="connsiteX3" fmla="*/ 0 w 649681"/>
              <a:gd name="connsiteY3" fmla="*/ 284324 h 284324"/>
              <a:gd name="connsiteX4" fmla="*/ 0 w 649681"/>
              <a:gd name="connsiteY4" fmla="*/ 0 h 28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681" h="284324">
                <a:moveTo>
                  <a:pt x="0" y="0"/>
                </a:moveTo>
                <a:lnTo>
                  <a:pt x="649681" y="0"/>
                </a:lnTo>
                <a:lnTo>
                  <a:pt x="649681" y="284324"/>
                </a:lnTo>
                <a:lnTo>
                  <a:pt x="0" y="28432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905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spcFirstLastPara="0" vert="horz" wrap="square" lIns="71120" tIns="71120" rIns="71120" bIns="71120" numCol="1" spcCol="1270" anchor="ctr" anchorCtr="0">
            <a:noAutofit/>
          </a:bodyPr>
          <a:lstStyle/>
          <a:p>
            <a:pPr algn="ctr" defTabSz="829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de-DE" sz="1200" b="1" dirty="0">
                <a:solidFill>
                  <a:prstClr val="white"/>
                </a:solidFill>
              </a:rPr>
              <a:t>FUTURE-SE</a:t>
            </a:r>
            <a:endParaRPr lang="en-GB" sz="1200" b="1" dirty="0">
              <a:solidFill>
                <a:prstClr val="white"/>
              </a:solidFill>
            </a:endParaRPr>
          </a:p>
        </p:txBody>
      </p:sp>
      <p:sp>
        <p:nvSpPr>
          <p:cNvPr id="60" name="Forma Livre 42"/>
          <p:cNvSpPr/>
          <p:nvPr/>
        </p:nvSpPr>
        <p:spPr>
          <a:xfrm>
            <a:off x="10305328" y="2909477"/>
            <a:ext cx="1268837" cy="450863"/>
          </a:xfrm>
          <a:custGeom>
            <a:avLst/>
            <a:gdLst>
              <a:gd name="connsiteX0" fmla="*/ 0 w 649681"/>
              <a:gd name="connsiteY0" fmla="*/ 0 h 284324"/>
              <a:gd name="connsiteX1" fmla="*/ 649681 w 649681"/>
              <a:gd name="connsiteY1" fmla="*/ 0 h 284324"/>
              <a:gd name="connsiteX2" fmla="*/ 649681 w 649681"/>
              <a:gd name="connsiteY2" fmla="*/ 284324 h 284324"/>
              <a:gd name="connsiteX3" fmla="*/ 0 w 649681"/>
              <a:gd name="connsiteY3" fmla="*/ 284324 h 284324"/>
              <a:gd name="connsiteX4" fmla="*/ 0 w 649681"/>
              <a:gd name="connsiteY4" fmla="*/ 0 h 28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681" h="284324">
                <a:moveTo>
                  <a:pt x="0" y="0"/>
                </a:moveTo>
                <a:lnTo>
                  <a:pt x="649681" y="0"/>
                </a:lnTo>
                <a:lnTo>
                  <a:pt x="649681" y="284324"/>
                </a:lnTo>
                <a:lnTo>
                  <a:pt x="0" y="28432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905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spcFirstLastPara="0" vert="horz" wrap="square" lIns="71120" tIns="71120" rIns="71120" bIns="71120" numCol="1" spcCol="1270" anchor="ctr" anchorCtr="0">
            <a:noAutofit/>
          </a:bodyPr>
          <a:lstStyle/>
          <a:p>
            <a:pPr algn="ctr" defTabSz="829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de-DE" sz="1200" b="1" dirty="0">
                <a:solidFill>
                  <a:prstClr val="white"/>
                </a:solidFill>
              </a:rPr>
              <a:t>Reforma Administrativa</a:t>
            </a:r>
            <a:endParaRPr lang="en-GB" sz="1200" b="1" dirty="0">
              <a:solidFill>
                <a:prstClr val="white"/>
              </a:solidFill>
            </a:endParaRPr>
          </a:p>
        </p:txBody>
      </p:sp>
      <p:sp>
        <p:nvSpPr>
          <p:cNvPr id="61" name="Forma Livre 42"/>
          <p:cNvSpPr/>
          <p:nvPr/>
        </p:nvSpPr>
        <p:spPr>
          <a:xfrm>
            <a:off x="2557664" y="4259040"/>
            <a:ext cx="1504261" cy="297454"/>
          </a:xfrm>
          <a:custGeom>
            <a:avLst/>
            <a:gdLst>
              <a:gd name="connsiteX0" fmla="*/ 0 w 649681"/>
              <a:gd name="connsiteY0" fmla="*/ 0 h 284324"/>
              <a:gd name="connsiteX1" fmla="*/ 649681 w 649681"/>
              <a:gd name="connsiteY1" fmla="*/ 0 h 284324"/>
              <a:gd name="connsiteX2" fmla="*/ 649681 w 649681"/>
              <a:gd name="connsiteY2" fmla="*/ 284324 h 284324"/>
              <a:gd name="connsiteX3" fmla="*/ 0 w 649681"/>
              <a:gd name="connsiteY3" fmla="*/ 284324 h 284324"/>
              <a:gd name="connsiteX4" fmla="*/ 0 w 649681"/>
              <a:gd name="connsiteY4" fmla="*/ 0 h 28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681" h="284324">
                <a:moveTo>
                  <a:pt x="0" y="0"/>
                </a:moveTo>
                <a:lnTo>
                  <a:pt x="649681" y="0"/>
                </a:lnTo>
                <a:lnTo>
                  <a:pt x="649681" y="284324"/>
                </a:lnTo>
                <a:lnTo>
                  <a:pt x="0" y="28432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9050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de-DE" sz="1333" b="1" dirty="0">
                <a:latin typeface="+mj-lt"/>
                <a:ea typeface="Archivo" panose="020B0503020202020B04"/>
                <a:cs typeface="Archivo" panose="020B0503020202020B04"/>
              </a:rPr>
              <a:t>LOA 2020</a:t>
            </a:r>
            <a:endParaRPr lang="en-GB" sz="1333" b="1" dirty="0">
              <a:latin typeface="+mj-lt"/>
              <a:ea typeface="Archivo" panose="020B0503020202020B04"/>
              <a:cs typeface="Archivo" panose="020B0503020202020B04"/>
            </a:endParaRPr>
          </a:p>
        </p:txBody>
      </p:sp>
      <p:sp>
        <p:nvSpPr>
          <p:cNvPr id="62" name="Retângulo 61"/>
          <p:cNvSpPr/>
          <p:nvPr/>
        </p:nvSpPr>
        <p:spPr>
          <a:xfrm>
            <a:off x="2522594" y="4634093"/>
            <a:ext cx="1655871" cy="42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67" dirty="0">
                <a:solidFill>
                  <a:schemeClr val="bg1"/>
                </a:solidFill>
                <a:latin typeface="+mj-lt"/>
                <a:ea typeface="Archivo" panose="020B0503020202020B04"/>
                <a:cs typeface="Archivo" panose="020B0503020202020B04"/>
                <a:sym typeface="Archivo" panose="020B0503020202020B04"/>
              </a:rPr>
              <a:t>Limite de orçamento de Pessoal</a:t>
            </a:r>
          </a:p>
        </p:txBody>
      </p:sp>
      <p:sp>
        <p:nvSpPr>
          <p:cNvPr id="63" name="Seta para baixo 47"/>
          <p:cNvSpPr/>
          <p:nvPr/>
        </p:nvSpPr>
        <p:spPr>
          <a:xfrm rot="5400000">
            <a:off x="9453096" y="3513326"/>
            <a:ext cx="340384" cy="328579"/>
          </a:xfrm>
          <a:prstGeom prst="downArrow">
            <a:avLst/>
          </a:prstGeom>
          <a:solidFill>
            <a:schemeClr val="bg2"/>
          </a:solidFill>
          <a:ln w="1905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spcFirstLastPara="0" vert="horz" wrap="square" lIns="71120" tIns="71120" rIns="71120" bIns="71120" numCol="1" spcCol="1270" anchor="ctr" anchorCtr="0">
            <a:noAutofit/>
          </a:bodyPr>
          <a:lstStyle/>
          <a:p>
            <a:pPr algn="ctr" defTabSz="829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1467" b="1">
              <a:solidFill>
                <a:prstClr val="white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0466068" y="3476000"/>
            <a:ext cx="99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?????????</a:t>
            </a:r>
          </a:p>
        </p:txBody>
      </p:sp>
      <p:sp>
        <p:nvSpPr>
          <p:cNvPr id="56" name="Retângulo de cantos arredondados 55"/>
          <p:cNvSpPr/>
          <p:nvPr/>
        </p:nvSpPr>
        <p:spPr>
          <a:xfrm>
            <a:off x="4285974" y="312791"/>
            <a:ext cx="7828207" cy="915055"/>
          </a:xfrm>
          <a:prstGeom prst="roundRect">
            <a:avLst>
              <a:gd name="adj" fmla="val 5442"/>
            </a:avLst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sp>
        <p:nvSpPr>
          <p:cNvPr id="65" name="Seta dobrada 64"/>
          <p:cNvSpPr/>
          <p:nvPr/>
        </p:nvSpPr>
        <p:spPr>
          <a:xfrm rot="5400000" flipV="1">
            <a:off x="3510604" y="795507"/>
            <a:ext cx="856035" cy="786859"/>
          </a:xfrm>
          <a:prstGeom prst="bentArrow">
            <a:avLst>
              <a:gd name="adj1" fmla="val 23333"/>
              <a:gd name="adj2" fmla="val 31667"/>
              <a:gd name="adj3" fmla="val 25000"/>
              <a:gd name="adj4" fmla="val 27083"/>
            </a:avLst>
          </a:prstGeom>
          <a:solidFill>
            <a:schemeClr val="bg2">
              <a:lumMod val="75000"/>
            </a:schemeClr>
          </a:solidFill>
          <a:ln w="1905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spcFirstLastPara="0" vert="horz" wrap="square" lIns="71120" tIns="71120" rIns="71120" bIns="71120" numCol="1" spcCol="1270" anchor="ctr" anchorCtr="0">
            <a:noAutofit/>
          </a:bodyPr>
          <a:lstStyle/>
          <a:p>
            <a:pPr algn="ctr" defTabSz="8297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1333" b="1">
              <a:solidFill>
                <a:prstClr val="white"/>
              </a:solidFill>
              <a:latin typeface="+mj-lt"/>
              <a:ea typeface="Arial"/>
              <a:cs typeface="Arial"/>
            </a:endParaRPr>
          </a:p>
        </p:txBody>
      </p:sp>
      <p:sp>
        <p:nvSpPr>
          <p:cNvPr id="66" name="Retângulo de cantos arredondados 65"/>
          <p:cNvSpPr/>
          <p:nvPr/>
        </p:nvSpPr>
        <p:spPr>
          <a:xfrm>
            <a:off x="9952475" y="2767914"/>
            <a:ext cx="1946351" cy="1804086"/>
          </a:xfrm>
          <a:prstGeom prst="roundRect">
            <a:avLst>
              <a:gd name="adj" fmla="val 10319"/>
            </a:avLst>
          </a:prstGeom>
          <a:noFill/>
          <a:ln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sp>
        <p:nvSpPr>
          <p:cNvPr id="64" name="Retângulo 63"/>
          <p:cNvSpPr/>
          <p:nvPr/>
        </p:nvSpPr>
        <p:spPr>
          <a:xfrm>
            <a:off x="7227404" y="4223567"/>
            <a:ext cx="1424699" cy="297454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pt-BR" sz="1333" b="1" dirty="0" smtClean="0">
                <a:latin typeface="+mj-lt"/>
              </a:rPr>
              <a:t>MP 922/2020</a:t>
            </a:r>
            <a:endParaRPr lang="pt-BR" sz="1333" b="1" dirty="0">
              <a:latin typeface="+mj-lt"/>
            </a:endParaRPr>
          </a:p>
        </p:txBody>
      </p:sp>
      <p:sp>
        <p:nvSpPr>
          <p:cNvPr id="67" name="CaixaDeTexto 66"/>
          <p:cNvSpPr txBox="1"/>
          <p:nvPr/>
        </p:nvSpPr>
        <p:spPr>
          <a:xfrm>
            <a:off x="7028031" y="4607473"/>
            <a:ext cx="184429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67" dirty="0" smtClean="0">
                <a:solidFill>
                  <a:schemeClr val="bg1"/>
                </a:solidFill>
                <a:latin typeface="+mj-lt"/>
                <a:ea typeface="Archivo" panose="020B0503020202020B04"/>
                <a:cs typeface="Archivo" panose="020B0503020202020B04"/>
                <a:sym typeface="Archivo" panose="020B0503020202020B04"/>
              </a:rPr>
              <a:t>Contratos Temporários</a:t>
            </a:r>
            <a:endParaRPr lang="pt-BR" sz="1067" dirty="0">
              <a:solidFill>
                <a:schemeClr val="bg1"/>
              </a:solidFill>
              <a:latin typeface="+mj-lt"/>
              <a:ea typeface="Archivo" panose="020B0503020202020B04"/>
              <a:cs typeface="Archivo" panose="020B0503020202020B04"/>
              <a:sym typeface="Archivo" panose="020B0503020202020B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51353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5600" y="593366"/>
            <a:ext cx="11360800" cy="1151556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Orçamento de Pessoal 2020</a:t>
            </a:r>
            <a:endParaRPr lang="pt-BR" i="1" dirty="0">
              <a:solidFill>
                <a:schemeClr val="bg1"/>
              </a:solidFill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558803" y="205411"/>
            <a:ext cx="10972799" cy="480187"/>
          </a:xfrm>
          <a:prstGeom prst="rect">
            <a:avLst/>
          </a:prstGeom>
          <a:noFill/>
          <a:ln>
            <a:noFill/>
          </a:ln>
        </p:spPr>
      </p:sp>
      <p:sp>
        <p:nvSpPr>
          <p:cNvPr id="4" name="CaixaDeTexto 3"/>
          <p:cNvSpPr txBox="1"/>
          <p:nvPr/>
        </p:nvSpPr>
        <p:spPr>
          <a:xfrm>
            <a:off x="1404422" y="3688225"/>
            <a:ext cx="930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chemeClr val="bg1"/>
                </a:solidFill>
              </a:rPr>
              <a:t>&gt;</a:t>
            </a:r>
            <a:endParaRPr lang="pt-BR" sz="4800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82881" y="1694775"/>
            <a:ext cx="285344" cy="180718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sp>
        <p:nvSpPr>
          <p:cNvPr id="6" name="Retângulo 5"/>
          <p:cNvSpPr/>
          <p:nvPr/>
        </p:nvSpPr>
        <p:spPr>
          <a:xfrm>
            <a:off x="2403596" y="2265465"/>
            <a:ext cx="285344" cy="12278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sp>
        <p:nvSpPr>
          <p:cNvPr id="7" name="Retângulo 6"/>
          <p:cNvSpPr/>
          <p:nvPr/>
        </p:nvSpPr>
        <p:spPr>
          <a:xfrm>
            <a:off x="181151" y="3621569"/>
            <a:ext cx="1288807" cy="995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67" dirty="0">
                <a:solidFill>
                  <a:schemeClr val="bg1"/>
                </a:solidFill>
              </a:rPr>
              <a:t>Orçamento Pessoal Executado 2019</a:t>
            </a:r>
          </a:p>
        </p:txBody>
      </p:sp>
      <p:sp>
        <p:nvSpPr>
          <p:cNvPr id="8" name="Retângulo 7"/>
          <p:cNvSpPr/>
          <p:nvPr/>
        </p:nvSpPr>
        <p:spPr>
          <a:xfrm>
            <a:off x="1901866" y="3638863"/>
            <a:ext cx="1288807" cy="995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67" dirty="0">
                <a:solidFill>
                  <a:schemeClr val="bg1"/>
                </a:solidFill>
              </a:rPr>
              <a:t>Orçamento Pessoal Aprovado 2020</a:t>
            </a:r>
          </a:p>
        </p:txBody>
      </p:sp>
      <p:cxnSp>
        <p:nvCxnSpPr>
          <p:cNvPr id="11" name="Conector reto 10"/>
          <p:cNvCxnSpPr/>
          <p:nvPr/>
        </p:nvCxnSpPr>
        <p:spPr>
          <a:xfrm>
            <a:off x="138349" y="3510604"/>
            <a:ext cx="3303080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ve esquerda 11"/>
          <p:cNvSpPr/>
          <p:nvPr/>
        </p:nvSpPr>
        <p:spPr>
          <a:xfrm rot="16200000">
            <a:off x="1418077" y="3493311"/>
            <a:ext cx="605276" cy="3130144"/>
          </a:xfrm>
          <a:prstGeom prst="leftBrace">
            <a:avLst>
              <a:gd name="adj1" fmla="val 129286"/>
              <a:gd name="adj2" fmla="val 5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  <p:sp>
        <p:nvSpPr>
          <p:cNvPr id="13" name="Retângulo 12"/>
          <p:cNvSpPr/>
          <p:nvPr/>
        </p:nvSpPr>
        <p:spPr>
          <a:xfrm>
            <a:off x="1084959" y="5567074"/>
            <a:ext cx="1288807" cy="318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67" dirty="0">
                <a:solidFill>
                  <a:schemeClr val="bg1"/>
                </a:solidFill>
              </a:rPr>
              <a:t>Diferença</a:t>
            </a:r>
          </a:p>
        </p:txBody>
      </p:sp>
      <p:cxnSp>
        <p:nvCxnSpPr>
          <p:cNvPr id="15" name="Conector angulado 14"/>
          <p:cNvCxnSpPr>
            <a:stCxn id="50" idx="6"/>
            <a:endCxn id="18" idx="1"/>
          </p:cNvCxnSpPr>
          <p:nvPr/>
        </p:nvCxnSpPr>
        <p:spPr>
          <a:xfrm flipV="1">
            <a:off x="2429754" y="1495913"/>
            <a:ext cx="4150468" cy="4245569"/>
          </a:xfrm>
          <a:prstGeom prst="bentConnector3">
            <a:avLst>
              <a:gd name="adj1" fmla="val 37083"/>
            </a:avLst>
          </a:prstGeom>
          <a:ln w="127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de cantos arredondados 17"/>
          <p:cNvSpPr/>
          <p:nvPr/>
        </p:nvSpPr>
        <p:spPr>
          <a:xfrm>
            <a:off x="6580222" y="1089512"/>
            <a:ext cx="4556868" cy="812800"/>
          </a:xfrm>
          <a:prstGeom prst="roundRect">
            <a:avLst/>
          </a:prstGeom>
          <a:solidFill>
            <a:srgbClr val="707176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Suplementação condicionada à aprovação pelo Congresso</a:t>
            </a: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5667987" y="2261157"/>
            <a:ext cx="2196291" cy="812800"/>
          </a:xfrm>
          <a:prstGeom prst="roundRect">
            <a:avLst/>
          </a:prstGeom>
          <a:solidFill>
            <a:srgbClr val="707176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PEC 186 aprovada</a:t>
            </a: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9492029" y="2261157"/>
            <a:ext cx="2498927" cy="812800"/>
          </a:xfrm>
          <a:prstGeom prst="roundRect">
            <a:avLst/>
          </a:prstGeom>
          <a:solidFill>
            <a:srgbClr val="707176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PEC 186 não aprovada</a:t>
            </a:r>
          </a:p>
        </p:txBody>
      </p:sp>
      <p:cxnSp>
        <p:nvCxnSpPr>
          <p:cNvPr id="26" name="Conector de seta reta 25"/>
          <p:cNvCxnSpPr>
            <a:stCxn id="18" idx="2"/>
            <a:endCxn id="23" idx="0"/>
          </p:cNvCxnSpPr>
          <p:nvPr/>
        </p:nvCxnSpPr>
        <p:spPr>
          <a:xfrm flipH="1">
            <a:off x="6766133" y="1902312"/>
            <a:ext cx="2092524" cy="358845"/>
          </a:xfrm>
          <a:prstGeom prst="straightConnector1">
            <a:avLst/>
          </a:prstGeom>
          <a:ln w="127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stCxn id="18" idx="2"/>
            <a:endCxn id="24" idx="0"/>
          </p:cNvCxnSpPr>
          <p:nvPr/>
        </p:nvCxnSpPr>
        <p:spPr>
          <a:xfrm>
            <a:off x="8858657" y="1902312"/>
            <a:ext cx="1882836" cy="358845"/>
          </a:xfrm>
          <a:prstGeom prst="straightConnector1">
            <a:avLst/>
          </a:prstGeom>
          <a:ln w="127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ângulo de cantos arredondados 29"/>
          <p:cNvSpPr/>
          <p:nvPr/>
        </p:nvSpPr>
        <p:spPr>
          <a:xfrm>
            <a:off x="4582818" y="3294432"/>
            <a:ext cx="4366631" cy="3563569"/>
          </a:xfrm>
          <a:prstGeom prst="roundRect">
            <a:avLst/>
          </a:prstGeom>
          <a:solidFill>
            <a:schemeClr val="tx1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333" b="1" dirty="0">
                <a:solidFill>
                  <a:sysClr val="windowText" lastClr="000000"/>
                </a:solidFill>
              </a:rPr>
              <a:t>Vedação temporária</a:t>
            </a:r>
            <a:r>
              <a:rPr lang="pt-BR" sz="1333" dirty="0">
                <a:solidFill>
                  <a:sysClr val="windowText" lastClr="000000"/>
                </a:solidFill>
              </a:rPr>
              <a:t>:</a:t>
            </a:r>
          </a:p>
          <a:p>
            <a:pPr algn="just">
              <a:buFontTx/>
              <a:buChar char="-"/>
            </a:pPr>
            <a:r>
              <a:rPr lang="pt-BR" sz="1333" dirty="0">
                <a:solidFill>
                  <a:sysClr val="windowText" lastClr="000000"/>
                </a:solidFill>
              </a:rPr>
              <a:t>De qualquer vantagem, reajuste, progressão e promoção;</a:t>
            </a:r>
          </a:p>
          <a:p>
            <a:pPr algn="just">
              <a:buFontTx/>
              <a:buChar char="-"/>
            </a:pPr>
            <a:r>
              <a:rPr lang="pt-BR" sz="1333" dirty="0">
                <a:solidFill>
                  <a:sysClr val="windowText" lastClr="000000"/>
                </a:solidFill>
              </a:rPr>
              <a:t> Admissão ou contratação de pessoal, a qualquer título, ressalvadas as reposições de vacâncias;</a:t>
            </a:r>
          </a:p>
          <a:p>
            <a:pPr algn="just">
              <a:buFontTx/>
              <a:buChar char="-"/>
            </a:pPr>
            <a:r>
              <a:rPr lang="pt-BR" sz="1333" dirty="0">
                <a:solidFill>
                  <a:sysClr val="windowText" lastClr="000000"/>
                </a:solidFill>
              </a:rPr>
              <a:t> Concurso público, exceto para reposição de vacâncias.</a:t>
            </a:r>
          </a:p>
          <a:p>
            <a:pPr algn="just"/>
            <a:r>
              <a:rPr lang="pt-BR" sz="1333" b="1" dirty="0">
                <a:solidFill>
                  <a:sysClr val="windowText" lastClr="000000"/>
                </a:solidFill>
              </a:rPr>
              <a:t>Redução em 25% das despesas com cargos de comissão</a:t>
            </a:r>
            <a:r>
              <a:rPr lang="pt-BR" sz="1333" dirty="0">
                <a:solidFill>
                  <a:sysClr val="windowText" lastClr="000000"/>
                </a:solidFill>
              </a:rPr>
              <a:t>.</a:t>
            </a:r>
          </a:p>
          <a:p>
            <a:pPr algn="just"/>
            <a:endParaRPr lang="pt-BR" sz="667" dirty="0">
              <a:solidFill>
                <a:sysClr val="windowText" lastClr="000000"/>
              </a:solidFill>
            </a:endParaRPr>
          </a:p>
          <a:p>
            <a:pPr algn="just"/>
            <a:r>
              <a:rPr lang="pt-BR" sz="1333" b="1" dirty="0">
                <a:solidFill>
                  <a:sysClr val="windowText" lastClr="000000"/>
                </a:solidFill>
              </a:rPr>
              <a:t>Redução de 25% da jornada de trabalho com redução proporcional de salário</a:t>
            </a:r>
            <a:r>
              <a:rPr lang="pt-BR" sz="1333" dirty="0">
                <a:solidFill>
                  <a:sysClr val="windowText" lastClr="000000"/>
                </a:solidFill>
              </a:rPr>
              <a:t>.</a:t>
            </a:r>
          </a:p>
          <a:p>
            <a:pPr algn="just"/>
            <a:endParaRPr lang="pt-BR" sz="667" dirty="0">
              <a:solidFill>
                <a:sysClr val="windowText" lastClr="000000"/>
              </a:solidFill>
            </a:endParaRPr>
          </a:p>
          <a:p>
            <a:pPr algn="just"/>
            <a:r>
              <a:rPr lang="pt-BR" sz="1333" b="1" dirty="0">
                <a:solidFill>
                  <a:sysClr val="windowText" lastClr="000000"/>
                </a:solidFill>
              </a:rPr>
              <a:t>Vedação de pagamentos com efeitos retroativos.</a:t>
            </a:r>
          </a:p>
          <a:p>
            <a:pPr algn="just"/>
            <a:endParaRPr lang="pt-BR" sz="667" b="1" dirty="0">
              <a:solidFill>
                <a:sysClr val="windowText" lastClr="000000"/>
              </a:solidFill>
            </a:endParaRPr>
          </a:p>
          <a:p>
            <a:pPr algn="just"/>
            <a:r>
              <a:rPr lang="pt-BR" sz="1333" b="1" dirty="0">
                <a:solidFill>
                  <a:sysClr val="windowText" lastClr="000000"/>
                </a:solidFill>
              </a:rPr>
              <a:t>Efeitos podem retroagir a 01 ano da promulgação</a:t>
            </a:r>
            <a:r>
              <a:rPr lang="pt-BR" sz="1333" dirty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37" name="Retângulo de cantos arredondados 36"/>
          <p:cNvSpPr/>
          <p:nvPr/>
        </p:nvSpPr>
        <p:spPr>
          <a:xfrm>
            <a:off x="9768729" y="3294431"/>
            <a:ext cx="1945523" cy="1011679"/>
          </a:xfrm>
          <a:prstGeom prst="roundRect">
            <a:avLst/>
          </a:prstGeom>
          <a:solidFill>
            <a:schemeClr val="tx1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ysClr val="windowText" lastClr="000000"/>
                </a:solidFill>
              </a:rPr>
              <a:t>Cancelamento das despesas </a:t>
            </a:r>
            <a:r>
              <a:rPr lang="pt-BR" sz="1200" b="1" dirty="0" smtClean="0">
                <a:solidFill>
                  <a:sysClr val="windowText" lastClr="000000"/>
                </a:solidFill>
              </a:rPr>
              <a:t>com </a:t>
            </a:r>
            <a:r>
              <a:rPr lang="pt-BR" sz="1200" b="1" dirty="0" err="1" smtClean="0">
                <a:solidFill>
                  <a:sysClr val="windowText" lastClr="000000"/>
                </a:solidFill>
              </a:rPr>
              <a:t>idenficador</a:t>
            </a:r>
            <a:r>
              <a:rPr lang="pt-BR" sz="1200" b="1" dirty="0" smtClean="0">
                <a:solidFill>
                  <a:sysClr val="windowText" lastClr="000000"/>
                </a:solidFill>
              </a:rPr>
              <a:t> de </a:t>
            </a:r>
            <a:r>
              <a:rPr lang="pt-BR" sz="1200" b="1" smtClean="0">
                <a:solidFill>
                  <a:sysClr val="windowText" lastClr="000000"/>
                </a:solidFill>
              </a:rPr>
              <a:t>uso igual a “9”</a:t>
            </a:r>
            <a:endParaRPr lang="pt-BR" sz="1333" dirty="0">
              <a:solidFill>
                <a:sysClr val="windowText" lastClr="000000"/>
              </a:solidFill>
            </a:endParaRPr>
          </a:p>
        </p:txBody>
      </p:sp>
      <p:cxnSp>
        <p:nvCxnSpPr>
          <p:cNvPr id="40" name="Conector de seta reta 39"/>
          <p:cNvCxnSpPr>
            <a:stCxn id="23" idx="2"/>
            <a:endCxn id="30" idx="0"/>
          </p:cNvCxnSpPr>
          <p:nvPr/>
        </p:nvCxnSpPr>
        <p:spPr>
          <a:xfrm>
            <a:off x="6766133" y="3073958"/>
            <a:ext cx="1" cy="220473"/>
          </a:xfrm>
          <a:prstGeom prst="straightConnector1">
            <a:avLst/>
          </a:prstGeom>
          <a:ln w="127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>
            <a:stCxn id="24" idx="2"/>
            <a:endCxn id="37" idx="0"/>
          </p:cNvCxnSpPr>
          <p:nvPr/>
        </p:nvCxnSpPr>
        <p:spPr>
          <a:xfrm flipH="1">
            <a:off x="10741492" y="3073958"/>
            <a:ext cx="1" cy="220473"/>
          </a:xfrm>
          <a:prstGeom prst="straightConnector1">
            <a:avLst/>
          </a:prstGeom>
          <a:ln w="127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lipse 49"/>
          <p:cNvSpPr/>
          <p:nvPr/>
        </p:nvSpPr>
        <p:spPr>
          <a:xfrm>
            <a:off x="1028969" y="5438843"/>
            <a:ext cx="1400784" cy="605276"/>
          </a:xfrm>
          <a:prstGeom prst="ellipse">
            <a:avLst/>
          </a:prstGeom>
          <a:ln w="127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/>
          </a:p>
        </p:txBody>
      </p:sp>
    </p:spTree>
    <p:extLst>
      <p:ext uri="{BB962C8B-B14F-4D97-AF65-F5344CB8AC3E}">
        <p14:creationId xmlns:p14="http://schemas.microsoft.com/office/powerpoint/2010/main" xmlns="" val="4699271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Força de trabalho das </a:t>
            </a:r>
            <a:r>
              <a:rPr lang="pt-BR" dirty="0" err="1" smtClean="0"/>
              <a:t>IFEs</a:t>
            </a:r>
            <a:r>
              <a:rPr lang="pt-BR" dirty="0"/>
              <a:t>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(</a:t>
            </a:r>
            <a:r>
              <a:rPr lang="pt-BR" dirty="0" err="1" smtClean="0"/>
              <a:t>BPEq</a:t>
            </a:r>
            <a:r>
              <a:rPr lang="pt-BR" dirty="0" smtClean="0"/>
              <a:t> e QRSTA)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58900" y="4386288"/>
            <a:ext cx="1884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 smtClean="0"/>
              <a:t>ORÇAMENTO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7075678" y="3249054"/>
            <a:ext cx="350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 smtClean="0"/>
              <a:t>CONTRATO TEMPORÁRIO</a:t>
            </a:r>
            <a:endParaRPr lang="pt-BR" sz="24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645954" y="5576570"/>
            <a:ext cx="35065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216000" algn="ctr">
              <a:spcAft>
                <a:spcPts val="600"/>
              </a:spcAft>
            </a:pPr>
            <a:r>
              <a:rPr lang="pt-BR" sz="2400" dirty="0" smtClean="0"/>
              <a:t>MUDANÇA NAS FORMAS DE TRABALHO</a:t>
            </a:r>
          </a:p>
        </p:txBody>
      </p:sp>
      <p:sp>
        <p:nvSpPr>
          <p:cNvPr id="9" name="Retângulo 8"/>
          <p:cNvSpPr/>
          <p:nvPr/>
        </p:nvSpPr>
        <p:spPr>
          <a:xfrm>
            <a:off x="864282" y="3249054"/>
            <a:ext cx="3069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8000" indent="-216000" algn="ctr">
              <a:spcAft>
                <a:spcPts val="600"/>
              </a:spcAft>
            </a:pPr>
            <a:r>
              <a:rPr lang="pt-BR" sz="2400" dirty="0" smtClean="0"/>
              <a:t>NOVAS TECNOLOGIAS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7665006" y="5761236"/>
            <a:ext cx="2329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dirty="0" smtClean="0"/>
              <a:t>TERCEIRIZAÇÃO</a:t>
            </a:r>
          </a:p>
        </p:txBody>
      </p:sp>
      <p:cxnSp>
        <p:nvCxnSpPr>
          <p:cNvPr id="13" name="Conector de seta reta 12"/>
          <p:cNvCxnSpPr>
            <a:stCxn id="9" idx="2"/>
            <a:endCxn id="4" idx="1"/>
          </p:cNvCxnSpPr>
          <p:nvPr/>
        </p:nvCxnSpPr>
        <p:spPr>
          <a:xfrm>
            <a:off x="2399254" y="3710719"/>
            <a:ext cx="2259646" cy="906402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>
            <a:stCxn id="16" idx="0"/>
            <a:endCxn id="4" idx="1"/>
          </p:cNvCxnSpPr>
          <p:nvPr/>
        </p:nvCxnSpPr>
        <p:spPr>
          <a:xfrm flipV="1">
            <a:off x="2399253" y="4617121"/>
            <a:ext cx="2259647" cy="959449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>
            <a:stCxn id="8" idx="2"/>
            <a:endCxn id="4" idx="3"/>
          </p:cNvCxnSpPr>
          <p:nvPr/>
        </p:nvCxnSpPr>
        <p:spPr>
          <a:xfrm flipH="1">
            <a:off x="6543390" y="3710719"/>
            <a:ext cx="2286358" cy="906402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10" idx="0"/>
            <a:endCxn id="4" idx="3"/>
          </p:cNvCxnSpPr>
          <p:nvPr/>
        </p:nvCxnSpPr>
        <p:spPr>
          <a:xfrm flipH="1" flipV="1">
            <a:off x="6543390" y="4617121"/>
            <a:ext cx="2286358" cy="1144115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ângulo de cantos arredondados 20"/>
          <p:cNvSpPr/>
          <p:nvPr/>
        </p:nvSpPr>
        <p:spPr>
          <a:xfrm>
            <a:off x="478172" y="2944535"/>
            <a:ext cx="10310070" cy="3733101"/>
          </a:xfrm>
          <a:prstGeom prst="roundRect">
            <a:avLst>
              <a:gd name="adj" fmla="val 9792"/>
            </a:avLst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eta para baixo 24"/>
          <p:cNvSpPr/>
          <p:nvPr/>
        </p:nvSpPr>
        <p:spPr>
          <a:xfrm>
            <a:off x="5134063" y="2139193"/>
            <a:ext cx="352338" cy="654341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Seta para baixo 25"/>
          <p:cNvSpPr/>
          <p:nvPr/>
        </p:nvSpPr>
        <p:spPr>
          <a:xfrm flipH="1" flipV="1">
            <a:off x="5679347" y="2147582"/>
            <a:ext cx="352338" cy="654341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2751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72556" y="753228"/>
            <a:ext cx="11919443" cy="1080938"/>
          </a:xfrm>
        </p:spPr>
        <p:txBody>
          <a:bodyPr>
            <a:normAutofit/>
          </a:bodyPr>
          <a:lstStyle/>
          <a:p>
            <a:r>
              <a:rPr lang="pt-BR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	?	?	?	?	?	?	?	?	?	?	   </a:t>
            </a:r>
            <a:r>
              <a:rPr lang="pt-BR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t-BR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183027"/>
            <a:ext cx="12035481" cy="4464908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5400" dirty="0" smtClean="0"/>
              <a:t>Como manter as universidades funcionando com qualidade diante de um quadro de pessoal em redução?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xmlns="" val="2560096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dirty="0"/>
              <a:t>COMO MANTER AS UNIVERSIDADES FUNCIONANDO COM QUALIDADE DIANTE DE UM QUADRO DE PESSOAL </a:t>
            </a:r>
            <a:r>
              <a:rPr lang="pt-BR" sz="2800" dirty="0" smtClean="0"/>
              <a:t>EM REDUÇÃO?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0320" y="2112599"/>
            <a:ext cx="9613861" cy="4247662"/>
          </a:xfrm>
        </p:spPr>
        <p:txBody>
          <a:bodyPr>
            <a:noAutofit/>
          </a:bodyPr>
          <a:lstStyle/>
          <a:p>
            <a:pPr marL="228600" lvl="1">
              <a:spcBef>
                <a:spcPts val="1000"/>
              </a:spcBef>
            </a:pPr>
            <a:r>
              <a:rPr lang="pt-BR" dirty="0"/>
              <a:t>Realizar os provimentos autorizados pelo MEC</a:t>
            </a:r>
          </a:p>
          <a:p>
            <a:pPr lvl="1"/>
            <a:r>
              <a:rPr lang="pt-BR" dirty="0" smtClean="0"/>
              <a:t>Risco: Não suplementação ou suplementação insuficiente </a:t>
            </a:r>
          </a:p>
          <a:p>
            <a:pPr lvl="1"/>
            <a:r>
              <a:rPr lang="pt-BR" dirty="0" smtClean="0"/>
              <a:t>Consequências: Descumprimento da regra de ouro por parte dos gestores</a:t>
            </a:r>
          </a:p>
          <a:p>
            <a:pPr marL="457200" lvl="1" indent="0">
              <a:buNone/>
            </a:pPr>
            <a:endParaRPr lang="pt-BR" dirty="0" smtClean="0"/>
          </a:p>
          <a:p>
            <a:pPr marL="228600" lvl="1">
              <a:spcBef>
                <a:spcPts val="1000"/>
              </a:spcBef>
            </a:pPr>
            <a:r>
              <a:rPr lang="pt-BR" dirty="0" smtClean="0"/>
              <a:t>Não realizar </a:t>
            </a:r>
            <a:r>
              <a:rPr lang="pt-BR" dirty="0"/>
              <a:t>os provimentos autorizados pelo MEC</a:t>
            </a:r>
          </a:p>
          <a:p>
            <a:pPr lvl="1"/>
            <a:r>
              <a:rPr lang="pt-BR" dirty="0"/>
              <a:t>Risco: </a:t>
            </a:r>
            <a:r>
              <a:rPr lang="pt-BR" dirty="0" smtClean="0"/>
              <a:t>Aprovação da PEC 186 (Suspensão de nomeação por 2 anos)</a:t>
            </a:r>
            <a:endParaRPr lang="pt-BR" dirty="0"/>
          </a:p>
          <a:p>
            <a:pPr lvl="1"/>
            <a:r>
              <a:rPr lang="pt-BR" dirty="0"/>
              <a:t>Consequências: </a:t>
            </a:r>
            <a:r>
              <a:rPr lang="pt-BR" dirty="0" smtClean="0"/>
              <a:t>não reposição da força de trabalho</a:t>
            </a:r>
            <a:endParaRPr lang="pt-BR" dirty="0"/>
          </a:p>
          <a:p>
            <a:pPr marL="457200" lvl="1" indent="0">
              <a:buNone/>
            </a:pPr>
            <a:endParaRPr lang="pt-BR" dirty="0"/>
          </a:p>
          <a:p>
            <a:pPr marL="228600" lvl="1">
              <a:spcBef>
                <a:spcPts val="1000"/>
              </a:spcBef>
            </a:pPr>
            <a:r>
              <a:rPr lang="pt-BR" dirty="0" smtClean="0"/>
              <a:t>Realizar provimentos por meio de Redistribuição</a:t>
            </a:r>
            <a:endParaRPr lang="pt-BR" dirty="0"/>
          </a:p>
          <a:p>
            <a:pPr lvl="1"/>
            <a:r>
              <a:rPr lang="pt-BR" dirty="0"/>
              <a:t>Risco: </a:t>
            </a:r>
            <a:r>
              <a:rPr lang="pt-BR" dirty="0" smtClean="0"/>
              <a:t>orçamento insuficiente </a:t>
            </a:r>
            <a:endParaRPr lang="pt-BR" dirty="0"/>
          </a:p>
          <a:p>
            <a:pPr lvl="1"/>
            <a:r>
              <a:rPr lang="pt-BR" dirty="0"/>
              <a:t>Consequências: não reposição da força de trabalho</a:t>
            </a:r>
          </a:p>
          <a:p>
            <a:pPr marL="457200" lvl="1" indent="0">
              <a:buNone/>
            </a:pPr>
            <a:endParaRPr lang="pt-BR" dirty="0"/>
          </a:p>
          <a:p>
            <a:r>
              <a:rPr lang="pt-BR" sz="2000" dirty="0" smtClean="0"/>
              <a:t>Repor </a:t>
            </a:r>
            <a:r>
              <a:rPr lang="pt-BR" sz="2000" dirty="0"/>
              <a:t>as vacâncias que não geram </a:t>
            </a:r>
            <a:r>
              <a:rPr lang="pt-BR" sz="2000" dirty="0" smtClean="0"/>
              <a:t>despesa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24629993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0321" y="2593247"/>
            <a:ext cx="11155604" cy="3599316"/>
          </a:xfrm>
        </p:spPr>
        <p:txBody>
          <a:bodyPr>
            <a:normAutofit/>
          </a:bodyPr>
          <a:lstStyle/>
          <a:p>
            <a:r>
              <a:rPr lang="pt-BR" dirty="0"/>
              <a:t>Fortalecimento da </a:t>
            </a:r>
            <a:r>
              <a:rPr lang="pt-BR" dirty="0" smtClean="0"/>
              <a:t>gestão acadêmica e administrativa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Balanceamento da </a:t>
            </a:r>
            <a:r>
              <a:rPr lang="pt-BR" dirty="0"/>
              <a:t>força de trabalho </a:t>
            </a:r>
            <a:r>
              <a:rPr lang="pt-BR" dirty="0" smtClean="0"/>
              <a:t>atual, alinhando com as competências institucionais e individuais</a:t>
            </a:r>
          </a:p>
          <a:p>
            <a:endParaRPr lang="pt-BR" dirty="0" smtClean="0"/>
          </a:p>
          <a:p>
            <a:r>
              <a:rPr lang="pt-BR" dirty="0" smtClean="0"/>
              <a:t>Fortalecimento da força de trabalho – qualificação e capacitação</a:t>
            </a: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dirty="0"/>
              <a:t>COMO MANTER AS UNIVERSIDADES FUNCIONANDO COM QUALIDADE DIANTE DE UM QUADRO DE PESSOAL </a:t>
            </a:r>
            <a:r>
              <a:rPr lang="pt-BR" sz="2800" dirty="0" smtClean="0"/>
              <a:t>EM REDUÇÃO?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11377866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pt-BR" dirty="0" smtClean="0"/>
              <a:t>Movimentação de Pessoal</a:t>
            </a:r>
            <a:endParaRPr lang="pt-BR" dirty="0"/>
          </a:p>
          <a:p>
            <a:pPr lvl="1"/>
            <a:r>
              <a:rPr lang="pt-BR" dirty="0"/>
              <a:t>Risco: </a:t>
            </a:r>
            <a:r>
              <a:rPr lang="pt-BR" dirty="0" smtClean="0"/>
              <a:t>Movimentação via </a:t>
            </a:r>
            <a:r>
              <a:rPr lang="pt-BR" dirty="0"/>
              <a:t>Portaria nº </a:t>
            </a:r>
            <a:r>
              <a:rPr lang="pt-BR" dirty="0" smtClean="0"/>
              <a:t>193/2018 sem embasamento</a:t>
            </a:r>
            <a:endParaRPr lang="pt-BR" dirty="0"/>
          </a:p>
          <a:p>
            <a:pPr lvl="1"/>
            <a:r>
              <a:rPr lang="pt-BR" dirty="0"/>
              <a:t>Consequências</a:t>
            </a:r>
            <a:r>
              <a:rPr lang="pt-BR" dirty="0" smtClean="0"/>
              <a:t>: transferência de problemas / desequilíbrio </a:t>
            </a:r>
            <a:r>
              <a:rPr lang="pt-BR" dirty="0"/>
              <a:t>na força de trabalho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776956" y="4233627"/>
            <a:ext cx="4396774" cy="193899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bg2">
                    <a:lumMod val="50000"/>
                  </a:schemeClr>
                </a:solidFill>
              </a:rPr>
              <a:t>Qual o modelo adequado de movimentação de pessoal entre as IFES, que contribua para o fortalecimento da gestão de pessoas?</a:t>
            </a:r>
            <a:endParaRPr lang="pt-BR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dirty="0"/>
              <a:t>COMO MANTER AS UNIVERSIDADES FUNCIONANDO COM QUALIDADE DIANTE DE UM QUADRO DE PESSOAL </a:t>
            </a:r>
            <a:r>
              <a:rPr lang="pt-BR" sz="2800" dirty="0" smtClean="0"/>
              <a:t>EM REDUÇÃO?</a:t>
            </a:r>
            <a:endParaRPr lang="pt-BR" sz="2800" dirty="0"/>
          </a:p>
        </p:txBody>
      </p:sp>
      <p:cxnSp>
        <p:nvCxnSpPr>
          <p:cNvPr id="12" name="Conector angulado 11"/>
          <p:cNvCxnSpPr>
            <a:endCxn id="7" idx="1"/>
          </p:cNvCxnSpPr>
          <p:nvPr/>
        </p:nvCxnSpPr>
        <p:spPr>
          <a:xfrm>
            <a:off x="3624649" y="3707027"/>
            <a:ext cx="2152307" cy="1496096"/>
          </a:xfrm>
          <a:prstGeom prst="bentConnector3">
            <a:avLst>
              <a:gd name="adj1" fmla="val -522"/>
            </a:avLst>
          </a:prstGeom>
          <a:ln w="381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298637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papel do  FORGEPE nesse processo</a:t>
            </a:r>
            <a:br>
              <a:rPr lang="pt-BR" dirty="0" smtClean="0"/>
            </a:br>
            <a:r>
              <a:rPr lang="pt-BR" sz="2000" dirty="0" smtClean="0"/>
              <a:t>Regimento Interno do FORGEPE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0321" y="2384280"/>
            <a:ext cx="9613861" cy="45890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Art. 2º – O FORGEPE tem como objetivos principais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r>
              <a:rPr lang="pt-BR" dirty="0" smtClean="0"/>
              <a:t>(...)</a:t>
            </a:r>
          </a:p>
          <a:p>
            <a:pPr marL="0" indent="0">
              <a:buNone/>
            </a:pPr>
            <a:r>
              <a:rPr lang="pt-BR" dirty="0" smtClean="0"/>
              <a:t>III</a:t>
            </a:r>
            <a:r>
              <a:rPr lang="pt-BR" dirty="0"/>
              <a:t>. Estudar e propor soluções para os problemas relacionados à área de gestão de pessoas das </a:t>
            </a:r>
            <a:r>
              <a:rPr lang="pt-BR" dirty="0" smtClean="0"/>
              <a:t>IFES;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IV. Promover o intercâmbio, entre as IFES, de temas de interesse do Fórum, bem como promover a troca de experiências entre seus integrantes;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V</a:t>
            </a:r>
            <a:r>
              <a:rPr lang="pt-BR" dirty="0"/>
              <a:t>. Articular ações conjuntas com os demais fóruns vinculados à ANDIFES e com órgãos governamentais e outros segmentos da sociedade </a:t>
            </a:r>
            <a:r>
              <a:rPr lang="pt-BR" dirty="0" smtClean="0"/>
              <a:t>civil</a:t>
            </a:r>
            <a:r>
              <a:rPr lang="pt-BR" dirty="0"/>
              <a:t>;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VI</a:t>
            </a:r>
            <a:r>
              <a:rPr lang="pt-BR" dirty="0"/>
              <a:t>. Consolidar e divulgar documentos junto às </a:t>
            </a:r>
            <a:r>
              <a:rPr lang="pt-BR" dirty="0" smtClean="0"/>
              <a:t>IFES.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518292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m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TM04033917[[fn=Berlim]]</Template>
  <TotalTime>180</TotalTime>
  <Words>664</Words>
  <Application>Microsoft Office PowerPoint</Application>
  <PresentationFormat>Personalizar</PresentationFormat>
  <Paragraphs>113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Berlim</vt:lpstr>
      <vt:lpstr>Provimento, desenvolvimento na carreira, redistribuição e movimentação</vt:lpstr>
      <vt:lpstr>Cenário atual</vt:lpstr>
      <vt:lpstr>Orçamento de Pessoal 2020</vt:lpstr>
      <vt:lpstr>Força de trabalho das IFEs  (BPEq e QRSTA)</vt:lpstr>
      <vt:lpstr>? ? ? ? ? ? ? ? ? ? ?    ?</vt:lpstr>
      <vt:lpstr>COMO MANTER AS UNIVERSIDADES FUNCIONANDO COM QUALIDADE DIANTE DE UM QUADRO DE PESSOAL EM REDUÇÃO?</vt:lpstr>
      <vt:lpstr>COMO MANTER AS UNIVERSIDADES FUNCIONANDO COM QUALIDADE DIANTE DE UM QUADRO DE PESSOAL EM REDUÇÃO?</vt:lpstr>
      <vt:lpstr>COMO MANTER AS UNIVERSIDADES FUNCIONANDO COM QUALIDADE DIANTE DE UM QUADRO DE PESSOAL EM REDUÇÃO?</vt:lpstr>
      <vt:lpstr>O papel do  FORGEPE nesse processo Regimento Interno do FORGEPE</vt:lpstr>
      <vt:lpstr>? ? ? ? ? ? ? ? ? ? ?    ?</vt:lpstr>
      <vt:lpstr>Encaminhamento</vt:lpstr>
    </vt:vector>
  </TitlesOfParts>
  <Company>Universidade Federal do Rio Grande do Norte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joade</dc:creator>
  <cp:lastModifiedBy>visitante</cp:lastModifiedBy>
  <cp:revision>19</cp:revision>
  <dcterms:created xsi:type="dcterms:W3CDTF">2020-03-03T18:01:08Z</dcterms:created>
  <dcterms:modified xsi:type="dcterms:W3CDTF">2020-03-05T16:50:48Z</dcterms:modified>
</cp:coreProperties>
</file>