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306" r:id="rId3"/>
    <p:sldId id="307" r:id="rId4"/>
    <p:sldId id="297" r:id="rId5"/>
    <p:sldId id="300" r:id="rId6"/>
    <p:sldId id="298" r:id="rId7"/>
    <p:sldId id="299" r:id="rId8"/>
    <p:sldId id="301" r:id="rId9"/>
    <p:sldId id="302" r:id="rId10"/>
    <p:sldId id="303" r:id="rId11"/>
    <p:sldId id="304" r:id="rId12"/>
    <p:sldId id="305" r:id="rId13"/>
    <p:sldId id="281" r:id="rId14"/>
    <p:sldId id="288" r:id="rId15"/>
    <p:sldId id="289" r:id="rId16"/>
    <p:sldId id="277" r:id="rId17"/>
    <p:sldId id="312" r:id="rId18"/>
    <p:sldId id="272" r:id="rId19"/>
    <p:sldId id="311" r:id="rId20"/>
    <p:sldId id="279" r:id="rId21"/>
    <p:sldId id="287" r:id="rId22"/>
    <p:sldId id="278" r:id="rId23"/>
    <p:sldId id="292" r:id="rId24"/>
    <p:sldId id="293" r:id="rId25"/>
    <p:sldId id="280" r:id="rId26"/>
    <p:sldId id="29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>
      <p:cViewPr varScale="1">
        <p:scale>
          <a:sx n="109" d="100"/>
          <a:sy n="109" d="100"/>
        </p:scale>
        <p:origin x="3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315D-465B-4D32-8187-4BF0BE34064B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9C71-F73C-422A-B87F-A37CC49BF2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97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7dc50a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7dc50a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76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7dc50a2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7dc50a2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19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a88c87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ba88c87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61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3647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DAC"/>
              </a:buClr>
              <a:buSzPts val="1400"/>
              <a:buFont typeface="Open Sans"/>
              <a:buNone/>
              <a:defRPr sz="4800" b="0" i="0" u="none" strike="noStrike" cap="none">
                <a:solidFill>
                  <a:srgbClr val="939D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28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717C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9717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B7C7AC-50B5-4729-97E6-29394FFDBCED}" type="datetimeFigureOut">
              <a:rPr lang="pt-BR" smtClean="0"/>
              <a:pPr/>
              <a:t>12/12/2018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3CF1F6-88EC-420E-B584-500CE7802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pu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7526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Registro de Frequência Eletrônico </a:t>
            </a:r>
            <a:b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Experiência de Implantação na UFRN</a:t>
            </a:r>
            <a:endParaRPr lang="pt-B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 descr="progesp-nov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836712"/>
            <a:ext cx="2592288" cy="741491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26642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419872" y="5373216"/>
            <a:ext cx="5724128" cy="9605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b="1" i="1" dirty="0" smtClean="0"/>
              <a:t>Mirian Dantas dos Santos</a:t>
            </a:r>
          </a:p>
          <a:p>
            <a:pPr lvl="0">
              <a:spcBef>
                <a:spcPct val="0"/>
              </a:spcBef>
            </a:pPr>
            <a:r>
              <a:rPr lang="pt-BR" i="1" dirty="0" smtClean="0"/>
              <a:t>Pró-Reitora de Gestão de Pessoas</a:t>
            </a:r>
          </a:p>
          <a:p>
            <a:pPr lvl="0">
              <a:spcBef>
                <a:spcPct val="0"/>
              </a:spcBef>
            </a:pPr>
            <a:r>
              <a:rPr lang="pt-BR" i="1" dirty="0" smtClean="0"/>
              <a:t>mirian@reitoria.ufrn.br</a:t>
            </a:r>
          </a:p>
        </p:txBody>
      </p:sp>
      <p:pic>
        <p:nvPicPr>
          <p:cNvPr id="29698" name="Picture 2" descr="http://www.forgepe.andifes.org.br/wp-content/uploads/2018/06/oie_transparen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549354" cy="7181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Ocorrências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Ocorrências SIAPE</a:t>
            </a:r>
          </a:p>
          <a:p>
            <a:pPr marL="548640" lvl="2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500" dirty="0" smtClean="0">
                <a:solidFill>
                  <a:schemeClr val="tx1"/>
                </a:solidFill>
              </a:rPr>
              <a:t>Cadastro de ocorrências SIAPE:</a:t>
            </a:r>
          </a:p>
          <a:p>
            <a:pPr marL="822960" lvl="3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Pela carga da leitura da fita-espelho dos servidores ou carregando o arquivo de ocorrências</a:t>
            </a:r>
          </a:p>
          <a:p>
            <a:pPr marL="822960" lvl="3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Ambas as operações em </a:t>
            </a:r>
            <a:r>
              <a:rPr lang="pt-BR" dirty="0" err="1" smtClean="0">
                <a:solidFill>
                  <a:schemeClr val="tx1"/>
                </a:solidFill>
              </a:rPr>
              <a:t>Admin</a:t>
            </a:r>
            <a:r>
              <a:rPr lang="pt-BR" dirty="0" smtClean="0">
                <a:solidFill>
                  <a:schemeClr val="tx1"/>
                </a:solidFill>
              </a:rPr>
              <a:t>. de Pessoal &gt; Administração &gt; Arquivo Espelho SIAPE</a:t>
            </a:r>
          </a:p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700" dirty="0" smtClean="0">
              <a:solidFill>
                <a:schemeClr val="tx1"/>
              </a:solidFill>
            </a:endParaRPr>
          </a:p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Ocorrências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93304"/>
            <a:ext cx="8842248" cy="4572000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100" b="1" dirty="0" smtClean="0">
                <a:solidFill>
                  <a:schemeClr val="tx1"/>
                </a:solidFill>
              </a:rPr>
              <a:t>Ocorrências </a:t>
            </a:r>
            <a:r>
              <a:rPr lang="pt-BR" sz="2100" b="1" dirty="0" err="1" smtClean="0">
                <a:solidFill>
                  <a:schemeClr val="tx1"/>
                </a:solidFill>
              </a:rPr>
              <a:t>não-SIAPE</a:t>
            </a:r>
            <a:endParaRPr lang="pt-BR" sz="2100" b="1" dirty="0" smtClean="0">
              <a:solidFill>
                <a:schemeClr val="tx1"/>
              </a:solidFill>
            </a:endParaRP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O cadastro de ocorrências </a:t>
            </a:r>
            <a:r>
              <a:rPr lang="pt-BR" dirty="0" err="1" smtClean="0">
                <a:solidFill>
                  <a:schemeClr val="tx1"/>
                </a:solidFill>
              </a:rPr>
              <a:t>não-SIAPE</a:t>
            </a:r>
            <a:r>
              <a:rPr lang="pt-BR" dirty="0" smtClean="0">
                <a:solidFill>
                  <a:schemeClr val="tx1"/>
                </a:solidFill>
              </a:rPr>
              <a:t> permite que o gestor de Frequência cadastre ocorrências que serão utilizadas nas ausências do servidor e homologação do ponto.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100" b="1" dirty="0" smtClean="0">
                <a:solidFill>
                  <a:schemeClr val="tx1"/>
                </a:solidFill>
              </a:rPr>
              <a:t>Para o ponto, as ocorrências (SIAPE ou não) poderão ser aplicadas:</a:t>
            </a: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Registro de ausências (faltas, afastamentos, </a:t>
            </a:r>
            <a:r>
              <a:rPr lang="pt-BR" dirty="0" err="1" smtClean="0">
                <a:solidFill>
                  <a:schemeClr val="tx1"/>
                </a:solidFill>
              </a:rPr>
              <a:t>etc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No abono de ausências (licenças médicas, </a:t>
            </a:r>
            <a:r>
              <a:rPr lang="pt-BR" dirty="0" err="1" smtClean="0">
                <a:solidFill>
                  <a:schemeClr val="tx1"/>
                </a:solidFill>
              </a:rPr>
              <a:t>etc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</a:rPr>
              <a:t>Débito de saldo de horas acumuladas.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100" b="1" dirty="0" smtClean="0">
                <a:solidFill>
                  <a:schemeClr val="tx1"/>
                </a:solidFill>
              </a:rPr>
              <a:t>As ocorrências poderão ser registradas considerando o dia inteiro ou parcialmente (informando o número de horas)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1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100" dirty="0" smtClean="0"/>
          </a:p>
          <a:p>
            <a:pPr lvl="1">
              <a:lnSpc>
                <a:spcPct val="120000"/>
              </a:lnSpc>
            </a:pPr>
            <a:endParaRPr lang="pt-BR" sz="2100" dirty="0" smtClean="0"/>
          </a:p>
          <a:p>
            <a:pPr lvl="1">
              <a:lnSpc>
                <a:spcPct val="120000"/>
              </a:lnSpc>
            </a:pPr>
            <a:endParaRPr lang="pt-BR" sz="2100" dirty="0" smtClean="0"/>
          </a:p>
          <a:p>
            <a:pPr lvl="1">
              <a:lnSpc>
                <a:spcPct val="120000"/>
              </a:lnSpc>
            </a:pPr>
            <a:endParaRPr lang="pt-BR" sz="2100" dirty="0" smtClean="0"/>
          </a:p>
          <a:p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Ocorrências não SIAPE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5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7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8" name="Google Shape;92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54112" y="980728"/>
            <a:ext cx="7946280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5;p16" descr="Screenshot_39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788024" y="5563840"/>
            <a:ext cx="4355976" cy="110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/>
              <a:t>Decreto nº 1.590/95 (Jornada)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Jornada de trabalho de 08 (oito) horas diárias e carga horária de 40h semanais. 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Flexibilização da jornada de trabalho – condições e necessidade de autorização.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Dedicação integral para servidores ocupantes de cargos em comissão ou função de direção, cargos de direção e função gratificada.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Os horários de início e de término da jornada de trabalho e dos intervalos de refeição/descanso, observado o interesse do serviço, deverão ser estabelecidos previamente e adequados às peculiaridades de cada setor.</a:t>
            </a:r>
          </a:p>
          <a:p>
            <a:pPr lvl="1">
              <a:buNone/>
            </a:pPr>
            <a:endParaRPr lang="pt-BR" sz="2400" dirty="0" smtClean="0"/>
          </a:p>
          <a:p>
            <a:pPr lvl="1">
              <a:buNone/>
            </a:pPr>
            <a:endParaRPr lang="pt-BR" sz="2400" dirty="0" smtClean="0"/>
          </a:p>
          <a:p>
            <a:pPr marL="548640" lvl="2">
              <a:buClr>
                <a:schemeClr val="accent1"/>
              </a:buClr>
              <a:buSzPct val="85000"/>
              <a:buNone/>
            </a:pPr>
            <a:endParaRPr lang="pt-BR" sz="2500" dirty="0" smtClean="0">
              <a:solidFill>
                <a:schemeClr val="tx1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400" dirty="0" smtClean="0">
                <a:solidFill>
                  <a:schemeClr val="tx1"/>
                </a:solidFill>
              </a:rPr>
              <a:t>Decreto nº 1.867/96 (Controle Eletrônico)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O registro de frequência dos servidores públicos federais será realizado mediante controle eletrônico de ponto.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Dispensa do registro de frequência.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Controle de frequência do servidor estudante.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/>
              <a:t>Port. nº 24/2017-MPOG (Recesso Natalino)</a:t>
            </a:r>
          </a:p>
          <a:p>
            <a:endParaRPr lang="pt-BR" sz="2400" dirty="0" smtClean="0"/>
          </a:p>
          <a:p>
            <a:r>
              <a:rPr lang="pt-BR" sz="2400" dirty="0" smtClean="0"/>
              <a:t>Port. nº 174/2018-MPOG (Copa do Mundo 2018)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Regulamentação UFRN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Resolução nº 010/2016-CONSAD (Distribuição de carga-horária do servidor técnico-administrativo)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Port. nº 37/2017-PROGESP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Normas específicas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Compensação das horas em greve – movimento de 2016: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/>
              <a:t> Port. nº 369/2017-PROGESP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Recesso Natalino: 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/>
              <a:t>Port. nº 2.237/2017-R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Jornada e Concessões Especiais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Jornada de 8h 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Intervalo para refeição obrigatório (30min – 3 horas)</a:t>
            </a:r>
          </a:p>
          <a:p>
            <a:pPr lvl="1" algn="just">
              <a:lnSpc>
                <a:spcPct val="110000"/>
              </a:lnSpc>
            </a:pPr>
            <a:endParaRPr lang="pt-BR" sz="17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Jornada inferior à 8h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Cargos com jornadas especiais por lei/ Servidores com redução de carga-horária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Concessões especiais</a:t>
            </a:r>
          </a:p>
          <a:p>
            <a:pPr lvl="2" algn="just">
              <a:lnSpc>
                <a:spcPct val="110000"/>
              </a:lnSpc>
            </a:pPr>
            <a:r>
              <a:rPr lang="pt-BR" sz="1800" dirty="0" smtClean="0"/>
              <a:t>Servidor com deficiência ou com dependente deficiente</a:t>
            </a:r>
          </a:p>
          <a:p>
            <a:pPr lvl="2" algn="just">
              <a:lnSpc>
                <a:spcPct val="110000"/>
              </a:lnSpc>
            </a:pPr>
            <a:r>
              <a:rPr lang="pt-BR" sz="1800" dirty="0" smtClean="0"/>
              <a:t>Flexibilização da jornada</a:t>
            </a:r>
          </a:p>
          <a:p>
            <a:pPr lvl="2" algn="just">
              <a:lnSpc>
                <a:spcPct val="110000"/>
              </a:lnSpc>
              <a:buNone/>
            </a:pPr>
            <a:endParaRPr lang="pt-BR" sz="500" dirty="0" smtClean="0"/>
          </a:p>
          <a:p>
            <a:pPr lvl="2" algn="just">
              <a:lnSpc>
                <a:spcPct val="110000"/>
              </a:lnSpc>
              <a:buNone/>
            </a:pPr>
            <a:r>
              <a:rPr lang="pt-BR" sz="1800" i="1" dirty="0" smtClean="0"/>
              <a:t>Obs.: Bônus de pontualidade e crédito de horas pós-jornada diária não se aplicam aos servidores com concessões especiais. 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Jornada ininterrupta</a:t>
            </a:r>
          </a:p>
          <a:p>
            <a:pPr lvl="2" algn="just">
              <a:lnSpc>
                <a:spcPct val="110000"/>
              </a:lnSpc>
              <a:buNone/>
            </a:pPr>
            <a:endParaRPr lang="pt-BR" sz="1300" dirty="0" smtClean="0"/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dirty="0" smtClean="0"/>
          </a:p>
          <a:p>
            <a:pPr lvl="2"/>
            <a:endParaRPr lang="pt-BR" sz="1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Jornada e Concessões Especiais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lvl="2" algn="just">
              <a:lnSpc>
                <a:spcPct val="110000"/>
              </a:lnSpc>
              <a:buNone/>
            </a:pPr>
            <a:endParaRPr lang="pt-BR" sz="1300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400" dirty="0" smtClean="0"/>
              <a:t>Horário especial – servidor estudante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Solicitação de concessão especial no SIGRH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Controle em folha de ponto</a:t>
            </a:r>
          </a:p>
          <a:p>
            <a:pPr lvl="1" algn="just">
              <a:lnSpc>
                <a:spcPct val="110000"/>
              </a:lnSpc>
            </a:pPr>
            <a:r>
              <a:rPr lang="pt-BR" sz="2100" dirty="0" smtClean="0"/>
              <a:t>Jornada flexível, com necessidade de compensação</a:t>
            </a:r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dirty="0" smtClean="0"/>
          </a:p>
          <a:p>
            <a:pPr lvl="2"/>
            <a:endParaRPr lang="pt-BR" sz="1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do Gestor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>
                <a:solidFill>
                  <a:schemeClr val="tx1"/>
                </a:solidFill>
              </a:rPr>
              <a:t>Lotação/ Localização da equipe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>
                <a:solidFill>
                  <a:schemeClr val="tx1"/>
                </a:solidFill>
              </a:rPr>
              <a:t>Horário de Trabalho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Horário da unidade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Horário de cada servidor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>
                <a:solidFill>
                  <a:schemeClr val="tx1"/>
                </a:solidFill>
              </a:rPr>
              <a:t>Acompanhamento da equipe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>
                <a:solidFill>
                  <a:schemeClr val="tx1"/>
                </a:solidFill>
              </a:rPr>
              <a:t>Homologação do Ponto Eletrônico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Chefia imediata ou gestor de ponto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>
                <a:solidFill>
                  <a:schemeClr val="tx1"/>
                </a:solidFill>
              </a:rPr>
              <a:t>Homologação da Frequência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Dirigente da unidade de lotação</a:t>
            </a:r>
          </a:p>
          <a:p>
            <a:pPr marL="548640" lvl="2" algn="just">
              <a:buClr>
                <a:schemeClr val="accent1"/>
              </a:buClr>
              <a:buSzPct val="85000"/>
              <a:buNone/>
            </a:pPr>
            <a:endParaRPr lang="pt-BR" sz="2500" dirty="0" smtClean="0">
              <a:solidFill>
                <a:schemeClr val="tx1"/>
              </a:solidFill>
            </a:endParaRPr>
          </a:p>
          <a:p>
            <a:pPr lvl="1" algn="just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364766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 smtClean="0">
                <a:latin typeface="+mj-lt"/>
              </a:rPr>
              <a:t>Tela de Registro</a:t>
            </a:r>
            <a:endParaRPr sz="3300" dirty="0">
              <a:latin typeface="+mj-l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15616" y="1052736"/>
            <a:ext cx="6840760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64766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+mj-lt"/>
              </a:rPr>
              <a:t>SIGRH</a:t>
            </a:r>
            <a:endParaRPr sz="3300" dirty="0">
              <a:latin typeface="+mj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418380" y="1881060"/>
            <a:ext cx="5474100" cy="47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Administração</a:t>
            </a:r>
            <a:r>
              <a:rPr lang="en-US" dirty="0"/>
              <a:t> de </a:t>
            </a:r>
            <a:r>
              <a:rPr lang="en-US" dirty="0" err="1"/>
              <a:t>Pessoal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Pessoal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Dados do SIAPE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Desenvolvido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SINFO</a:t>
            </a:r>
            <a:endParaRPr sz="10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2007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2009 - </a:t>
            </a:r>
            <a:r>
              <a:rPr lang="en-US" dirty="0" err="1"/>
              <a:t>Rede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3528" y="2636912"/>
            <a:ext cx="28575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Entendendo o Espelho de Ponto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876256" y="3645024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2915816" y="4580359"/>
            <a:ext cx="2448272" cy="648841"/>
            <a:chOff x="2915816" y="4580359"/>
            <a:chExt cx="2448272" cy="6488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0988" y="4580359"/>
              <a:ext cx="19431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>
            <a:xfrm>
              <a:off x="2915816" y="4941168"/>
              <a:ext cx="50405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419872" y="4581128"/>
              <a:ext cx="1944216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96944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539552" y="1484784"/>
            <a:ext cx="4752528" cy="1440160"/>
            <a:chOff x="539552" y="1484784"/>
            <a:chExt cx="4752528" cy="122413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556792"/>
              <a:ext cx="4419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539552" y="2204864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755576" y="1484784"/>
              <a:ext cx="4536504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Entendo o Espelho de Ponto</a:t>
            </a:r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251520" y="2996952"/>
            <a:ext cx="3096344" cy="936104"/>
            <a:chOff x="251520" y="2996952"/>
            <a:chExt cx="3096344" cy="93610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406" y="3356992"/>
              <a:ext cx="24574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251520" y="2996952"/>
              <a:ext cx="50405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55576" y="3284984"/>
              <a:ext cx="2592288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80123"/>
            <a:ext cx="849694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o 28"/>
          <p:cNvGrpSpPr/>
          <p:nvPr/>
        </p:nvGrpSpPr>
        <p:grpSpPr>
          <a:xfrm>
            <a:off x="323528" y="5373216"/>
            <a:ext cx="4824536" cy="648072"/>
            <a:chOff x="323528" y="5373216"/>
            <a:chExt cx="4824536" cy="648072"/>
          </a:xfrm>
        </p:grpSpPr>
        <p:sp>
          <p:nvSpPr>
            <p:cNvPr id="16" name="Retângulo 15"/>
            <p:cNvSpPr/>
            <p:nvPr/>
          </p:nvSpPr>
          <p:spPr>
            <a:xfrm>
              <a:off x="323528" y="5373216"/>
              <a:ext cx="50405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5673055"/>
              <a:ext cx="4362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ângulo 17"/>
            <p:cNvSpPr/>
            <p:nvPr/>
          </p:nvSpPr>
          <p:spPr>
            <a:xfrm>
              <a:off x="755576" y="5661248"/>
              <a:ext cx="439248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de ocorrências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4304" cy="478227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Quando cadastrar?</a:t>
            </a:r>
          </a:p>
          <a:p>
            <a:pPr lvl="1" algn="just"/>
            <a:r>
              <a:rPr lang="pt-BR" sz="1900" dirty="0" smtClean="0"/>
              <a:t>Ausências de registro</a:t>
            </a:r>
          </a:p>
          <a:p>
            <a:pPr lvl="1" algn="just"/>
            <a:r>
              <a:rPr lang="pt-BR" sz="1900" dirty="0" smtClean="0"/>
              <a:t>Abono de horas por previsões legais</a:t>
            </a:r>
          </a:p>
          <a:p>
            <a:pPr lvl="1" algn="just"/>
            <a:r>
              <a:rPr lang="pt-BR" sz="1900" dirty="0" smtClean="0"/>
              <a:t>Justificativa de horas para compensação posterior</a:t>
            </a:r>
          </a:p>
          <a:p>
            <a:pPr lvl="1" algn="just"/>
            <a:endParaRPr lang="pt-BR" sz="2300" dirty="0" smtClean="0"/>
          </a:p>
          <a:p>
            <a:pPr algn="just"/>
            <a:r>
              <a:rPr lang="pt-BR" sz="2800" dirty="0" smtClean="0"/>
              <a:t>Tipos de ocorrências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Comprovações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Licenças médicas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7"/>
            <a:ext cx="3779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Homologação do Ponto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que observar?</a:t>
            </a:r>
          </a:p>
          <a:p>
            <a:pPr lvl="1"/>
            <a:r>
              <a:rPr lang="pt-BR" dirty="0" smtClean="0"/>
              <a:t>Registro de entrada/saída</a:t>
            </a:r>
          </a:p>
          <a:p>
            <a:pPr lvl="1"/>
            <a:r>
              <a:rPr lang="pt-BR" dirty="0" smtClean="0"/>
              <a:t>Registros indevidos</a:t>
            </a:r>
          </a:p>
          <a:p>
            <a:pPr lvl="1"/>
            <a:r>
              <a:rPr lang="pt-BR" dirty="0" smtClean="0"/>
              <a:t>Ocorrências cadastradas</a:t>
            </a:r>
          </a:p>
          <a:p>
            <a:pPr lvl="1"/>
            <a:r>
              <a:rPr lang="pt-BR" dirty="0" smtClean="0"/>
              <a:t>Horas excedentes </a:t>
            </a:r>
          </a:p>
          <a:p>
            <a:pPr lvl="2"/>
            <a:r>
              <a:rPr lang="pt-BR" dirty="0" smtClean="0"/>
              <a:t>Limite de 44h/mensais e saldo de 90h acumulado</a:t>
            </a:r>
          </a:p>
          <a:p>
            <a:pPr lvl="1"/>
            <a:endParaRPr lang="pt-BR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Procedimentos</a:t>
            </a:r>
          </a:p>
          <a:p>
            <a:pPr lvl="1"/>
            <a:r>
              <a:rPr lang="pt-BR" dirty="0" smtClean="0"/>
              <a:t>Homologação de ocorrências</a:t>
            </a:r>
          </a:p>
          <a:p>
            <a:pPr lvl="1"/>
            <a:r>
              <a:rPr lang="pt-BR" dirty="0" smtClean="0"/>
              <a:t>Cadastro de ocorrências</a:t>
            </a:r>
          </a:p>
          <a:p>
            <a:pPr lvl="2"/>
            <a:r>
              <a:rPr lang="pt-BR" dirty="0" smtClean="0"/>
              <a:t>Ocorrências de cada servidor</a:t>
            </a:r>
          </a:p>
          <a:p>
            <a:pPr lvl="2"/>
            <a:r>
              <a:rPr lang="pt-BR" dirty="0" smtClean="0"/>
              <a:t>Ocorrências da unidade</a:t>
            </a:r>
          </a:p>
          <a:p>
            <a:pPr lvl="1"/>
            <a:r>
              <a:rPr lang="pt-BR" dirty="0" smtClean="0"/>
              <a:t>Autorização de Excedentes/Débito de horas indevidas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500" dirty="0" smtClean="0">
              <a:solidFill>
                <a:schemeClr val="tx1"/>
              </a:solidFill>
            </a:endParaRPr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Homologação do Ponto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Saldo de horas: </a:t>
            </a:r>
          </a:p>
          <a:p>
            <a:pPr lvl="1"/>
            <a:r>
              <a:rPr lang="pt-BR" dirty="0" smtClean="0"/>
              <a:t>Caráter excepcional por necessidade de serviço;</a:t>
            </a:r>
          </a:p>
          <a:p>
            <a:pPr lvl="1"/>
            <a:r>
              <a:rPr lang="pt-BR" dirty="0" smtClean="0"/>
              <a:t>Bônus de pontualidade de 15 (quinze) minutos por entrada;</a:t>
            </a:r>
          </a:p>
          <a:p>
            <a:pPr lvl="1"/>
            <a:r>
              <a:rPr lang="pt-BR" dirty="0" smtClean="0"/>
              <a:t>Limitado a saldo de 90 (noventa) horas;</a:t>
            </a:r>
          </a:p>
          <a:p>
            <a:pPr lvl="1"/>
            <a:r>
              <a:rPr lang="pt-BR" dirty="0" smtClean="0"/>
              <a:t>Prazo para utilização de 06 (seis) meses.</a:t>
            </a:r>
          </a:p>
          <a:p>
            <a:endParaRPr lang="pt-BR" dirty="0" smtClean="0"/>
          </a:p>
          <a:p>
            <a:r>
              <a:rPr lang="pt-BR" dirty="0" smtClean="0"/>
              <a:t>Débito de horas:</a:t>
            </a:r>
          </a:p>
          <a:p>
            <a:pPr lvl="1"/>
            <a:r>
              <a:rPr lang="pt-BR" dirty="0" smtClean="0"/>
              <a:t>Prazo para compensação até o final do mês subsequente;</a:t>
            </a:r>
          </a:p>
          <a:p>
            <a:pPr lvl="1"/>
            <a:r>
              <a:rPr lang="pt-BR" dirty="0" smtClean="0"/>
              <a:t>Desconto em folha após esgotado o prazo.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Condutas Irregulares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Solicitação de esclarecimentos – chefia/servidor</a:t>
            </a:r>
          </a:p>
          <a:p>
            <a:pPr lvl="1"/>
            <a:r>
              <a:rPr lang="pt-BR" dirty="0" smtClean="0"/>
              <a:t>Indeferimento de ocorrências</a:t>
            </a:r>
          </a:p>
          <a:p>
            <a:pPr lvl="1"/>
            <a:r>
              <a:rPr lang="pt-BR" dirty="0" smtClean="0"/>
              <a:t>Desconto de horas registradas indevidamente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Sindicância</a:t>
            </a:r>
          </a:p>
          <a:p>
            <a:endParaRPr lang="pt-BR" dirty="0" smtClean="0"/>
          </a:p>
          <a:p>
            <a:r>
              <a:rPr lang="pt-BR" dirty="0" smtClean="0"/>
              <a:t>Processo Administrativo Disciplinar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 descr="logo portal proge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69680"/>
            <a:ext cx="8568952" cy="307554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2376263" cy="8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forgepe.andifes.org.br/wp-content/uploads/2018/06/oie_transparen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549354" cy="7181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6064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 err="1">
                <a:latin typeface="+mj-lt"/>
              </a:rPr>
              <a:t>Rede</a:t>
            </a:r>
            <a:r>
              <a:rPr lang="en-US" sz="3300" dirty="0">
                <a:latin typeface="+mj-lt"/>
              </a:rPr>
              <a:t> de </a:t>
            </a:r>
            <a:r>
              <a:rPr lang="en-US" sz="3300" dirty="0" err="1">
                <a:latin typeface="+mj-lt"/>
              </a:rPr>
              <a:t>Cooperação</a:t>
            </a:r>
            <a:endParaRPr sz="3300" dirty="0">
              <a:latin typeface="+mj-l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16348" y="1556792"/>
            <a:ext cx="6300187" cy="483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Gestão 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Melhor gestão da distribuição da carga-horária;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Otimização do tempo;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Modelo integrado;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 Transparência.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Servidor 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 Autonomia;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Flexibilização;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 Acompanhamento; 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Transparência.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Apropriação do sistema</a:t>
            </a: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Adequação do sistema às diversas situações das unidades</a:t>
            </a: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Dinamicidade das normas</a:t>
            </a: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Utilização como ferramenta de gestão</a:t>
            </a: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Planejamento da carga-horária, que busque o equilíbrio entre as necessidades do setor e dos servidores</a:t>
            </a: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Cumprimento do calendário de homologação do ponto</a:t>
            </a:r>
            <a:endParaRPr lang="pt-BR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>
            <a:normAutofit fontScale="92500"/>
          </a:bodyPr>
          <a:lstStyle/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Servidor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Registrar horário de trabalho, frequência e ocorrências diária.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Solicitar afastamentos, recesso e horário especial de estudante.</a:t>
            </a:r>
          </a:p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700" dirty="0" smtClean="0">
              <a:solidFill>
                <a:schemeClr val="tx1"/>
              </a:solidFill>
            </a:endParaRPr>
          </a:p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Chefe da Unidade, Vice Chefe e Controlador de Ponto 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Homologar horário de trabalho, frequência e ocorrências registrados pelos servidores de sua unidade.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Autorizar afastamentos e demais solicitações dos servidores sob sua gestão.</a:t>
            </a:r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Gestor do RH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/>
              <a:t>Realiza a parametrização do comportamento do sistema e acompanha as unidades que homologaram ou não os registro de seus servidores.</a:t>
            </a:r>
          </a:p>
          <a:p>
            <a:pPr marL="274320" lvl="1"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lvl="1" algn="just">
              <a:lnSpc>
                <a:spcPct val="120000"/>
              </a:lnSpc>
            </a:pPr>
            <a:endParaRPr lang="pt-BR" sz="2400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Configurações Iniciais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Configurar parâmetros.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Configurar ocorrências.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Definir Unidades que registram ponto eletrônico.</a:t>
            </a:r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>
                <a:solidFill>
                  <a:schemeClr val="tx1"/>
                </a:solidFill>
              </a:rPr>
              <a:t>Definir faixas de IP permitidas</a:t>
            </a:r>
          </a:p>
          <a:p>
            <a:pPr marL="2103120" lvl="8">
              <a:lnSpc>
                <a:spcPct val="120000"/>
              </a:lnSpc>
              <a:buClr>
                <a:schemeClr val="accent1"/>
              </a:buClr>
              <a:buSzPct val="85000"/>
            </a:pPr>
            <a:endParaRPr lang="pt-BR" dirty="0" smtClean="0"/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pPr lvl="1">
              <a:lnSpc>
                <a:spcPct val="120000"/>
              </a:lnSpc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Google Shape;56;p11"/>
          <p:cNvSpPr/>
          <p:nvPr/>
        </p:nvSpPr>
        <p:spPr>
          <a:xfrm>
            <a:off x="4932040" y="4005064"/>
            <a:ext cx="3919096" cy="2402276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Atividades do RH com o auxílio da TI</a:t>
            </a:r>
            <a:endParaRPr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Operação/Configuração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Permite que o setor de Administração de Pessoal (junto com o setor de TI) cadastre determinadas características para o ponto eletrônico da instituição.	</a:t>
            </a: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548640" lvl="2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Exemplos: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Cálculo Banco de Horas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Quantidade de horas mínima e máxima para almoço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Limite de horas excedentes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Abono de tolerância de atraso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Utilização de biometria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Configurar ocorrências.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Definir Unidades que registram ponto eletrônico.</a:t>
            </a:r>
          </a:p>
          <a:p>
            <a:pPr marL="822960" lvl="3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800" dirty="0" smtClean="0">
                <a:solidFill>
                  <a:schemeClr val="tx1"/>
                </a:solidFill>
              </a:rPr>
              <a:t>Definir faixas de IP permitidas</a:t>
            </a:r>
          </a:p>
          <a:p>
            <a:pPr marL="2103120" lvl="8">
              <a:lnSpc>
                <a:spcPct val="120000"/>
              </a:lnSpc>
              <a:buClr>
                <a:schemeClr val="accent1"/>
              </a:buClr>
              <a:buSzPct val="85000"/>
            </a:pPr>
            <a:endParaRPr lang="pt-BR" sz="1800" dirty="0" smtClean="0"/>
          </a:p>
          <a:p>
            <a:pPr marL="274320" lvl="1">
              <a:lnSpc>
                <a:spcPct val="12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endParaRPr lang="pt-BR" sz="1800" dirty="0" smtClean="0"/>
          </a:p>
          <a:p>
            <a:pPr lvl="1">
              <a:lnSpc>
                <a:spcPct val="120000"/>
              </a:lnSpc>
            </a:pPr>
            <a:endParaRPr lang="pt-BR" sz="1800" dirty="0" smtClean="0"/>
          </a:p>
          <a:p>
            <a:pPr lvl="1">
              <a:lnSpc>
                <a:spcPct val="120000"/>
              </a:lnSpc>
            </a:pPr>
            <a:endParaRPr lang="pt-BR" sz="1800" dirty="0" smtClean="0"/>
          </a:p>
          <a:p>
            <a:pPr lvl="1">
              <a:lnSpc>
                <a:spcPct val="120000"/>
              </a:lnSpc>
            </a:pPr>
            <a:endParaRPr lang="pt-BR" sz="1800" dirty="0" smtClean="0"/>
          </a:p>
          <a:p>
            <a:endParaRPr lang="pt-B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2267</TotalTime>
  <Words>878</Words>
  <Application>Microsoft Office PowerPoint</Application>
  <PresentationFormat>Apresentação na tela (4:3)</PresentationFormat>
  <Paragraphs>200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Open Sans</vt:lpstr>
      <vt:lpstr>Tahoma</vt:lpstr>
      <vt:lpstr>Wingdings</vt:lpstr>
      <vt:lpstr>Wingdings 2</vt:lpstr>
      <vt:lpstr>Cívico</vt:lpstr>
      <vt:lpstr>Registro de Frequência Eletrônico   Experiência de Implantação na UFRN</vt:lpstr>
      <vt:lpstr>SIGRH</vt:lpstr>
      <vt:lpstr>Rede de Cooperação</vt:lpstr>
      <vt:lpstr>Benefícios</vt:lpstr>
      <vt:lpstr>Desafios</vt:lpstr>
      <vt:lpstr>Visão Geral</vt:lpstr>
      <vt:lpstr>Visão Geral</vt:lpstr>
      <vt:lpstr>Configurações Iniciais </vt:lpstr>
      <vt:lpstr>Parâmetros de Operação/Configuração</vt:lpstr>
      <vt:lpstr>Ocorrências</vt:lpstr>
      <vt:lpstr>Ocorrências</vt:lpstr>
      <vt:lpstr>Ocorrências não SIAPE</vt:lpstr>
      <vt:lpstr>Legislação</vt:lpstr>
      <vt:lpstr>Legislação</vt:lpstr>
      <vt:lpstr>Regulamentação UFRN</vt:lpstr>
      <vt:lpstr>Tipos de Jornada e Concessões Especiais</vt:lpstr>
      <vt:lpstr>Tipos de Jornada e Concessões Especiais</vt:lpstr>
      <vt:lpstr>Papel do Gestor</vt:lpstr>
      <vt:lpstr>Tela de Registro</vt:lpstr>
      <vt:lpstr>Entendendo o Espelho de Ponto</vt:lpstr>
      <vt:lpstr>Entendo o Espelho de Ponto</vt:lpstr>
      <vt:lpstr>Registro de ocorrências</vt:lpstr>
      <vt:lpstr>Homologação do Ponto Eletrônico</vt:lpstr>
      <vt:lpstr>Homologação do Ponto Eletrônico</vt:lpstr>
      <vt:lpstr>Condutas Irregulares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squires</dc:creator>
  <cp:lastModifiedBy>visitante</cp:lastModifiedBy>
  <cp:revision>224</cp:revision>
  <dcterms:created xsi:type="dcterms:W3CDTF">2017-01-20T12:07:01Z</dcterms:created>
  <dcterms:modified xsi:type="dcterms:W3CDTF">2018-12-12T15:20:34Z</dcterms:modified>
</cp:coreProperties>
</file>