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  <p:sldMasterId id="2147483663" r:id="rId3"/>
  </p:sldMasterIdLst>
  <p:handoutMasterIdLst>
    <p:handoutMasterId r:id="rId13"/>
  </p:handoutMasterIdLst>
  <p:sldIdLst>
    <p:sldId id="263" r:id="rId4"/>
    <p:sldId id="273" r:id="rId5"/>
    <p:sldId id="286" r:id="rId6"/>
    <p:sldId id="281" r:id="rId7"/>
    <p:sldId id="280" r:id="rId8"/>
    <p:sldId id="284" r:id="rId9"/>
    <p:sldId id="283" r:id="rId10"/>
    <p:sldId id="285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FEE6A4"/>
    <a:srgbClr val="1E6F1E"/>
    <a:srgbClr val="AFABAB"/>
    <a:srgbClr val="386390"/>
    <a:srgbClr val="8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6536-EAF8-4247-84D3-A7DC417A5175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EB667-E2A6-47E9-84B5-EBB971C2D5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4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1E1-0240-4C92-A2C4-328DC0E335CF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B58A-2DEA-4846-B749-8CB066873D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51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FE38-788D-4108-A1A0-8C5FB831EC0E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915B-8B10-4276-A17C-A1DD5D7C4D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17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FE38-788D-4108-A1A0-8C5FB831EC0E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915B-8B10-4276-A17C-A1DD5D7C4D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11E1-0240-4C92-A2C4-328DC0E335CF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B58A-2DEA-4846-B749-8CB066873D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1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25B9-9E72-43C1-831D-57CE383761FB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CD61-B67A-414F-8445-0112F996875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0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11E1-0240-4C92-A2C4-328DC0E335CF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B58A-2DEA-4846-B749-8CB066873D2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" y="0"/>
            <a:ext cx="1218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11E1-0240-4C92-A2C4-328DC0E335CF}" type="datetimeFigureOut">
              <a:rPr lang="pt-BR" smtClean="0"/>
              <a:pPr/>
              <a:t>19/04/2018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B58A-2DEA-4846-B749-8CB066873D2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ctrTitle"/>
          </p:nvPr>
        </p:nvSpPr>
        <p:spPr>
          <a:xfrm>
            <a:off x="2205316" y="1997075"/>
            <a:ext cx="90715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Dimensionamento da Força de Trabalho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82626" y="5265644"/>
            <a:ext cx="436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</a:t>
            </a:r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pt-BR" sz="2000" i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i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pt-BR" sz="2000" i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7236" y="57871"/>
            <a:ext cx="8040505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força de </a:t>
            </a: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pt-BR" alt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358992" y="1564716"/>
            <a:ext cx="4952161" cy="672378"/>
          </a:xfrm>
          <a:prstGeom prst="homePlate">
            <a:avLst>
              <a:gd name="adj" fmla="val 0"/>
            </a:avLst>
          </a:prstGeom>
          <a:solidFill>
            <a:srgbClr val="5B9BD5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32400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16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336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34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sz="2000" b="1" noProof="1" smtClean="0">
                <a:solidFill>
                  <a:srgbClr val="FFFFFF"/>
                </a:solidFill>
                <a:latin typeface="+mn-lt"/>
              </a:rPr>
              <a:t>Hoje</a:t>
            </a:r>
            <a:endParaRPr lang="pt-BR" altLang="pt-BR" sz="2000" b="1" noProof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6400799" y="1564715"/>
            <a:ext cx="4837987" cy="672379"/>
          </a:xfrm>
          <a:prstGeom prst="chevron">
            <a:avLst>
              <a:gd name="adj" fmla="val 0"/>
            </a:avLst>
          </a:prstGeom>
          <a:solidFill>
            <a:srgbClr val="5B9BD5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32400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16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3363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3425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sz="2000" b="1" noProof="1" smtClean="0">
                <a:solidFill>
                  <a:srgbClr val="FFFFFF"/>
                </a:solidFill>
                <a:latin typeface="+mn-lt"/>
              </a:rPr>
              <a:t>Desejado</a:t>
            </a:r>
            <a:endParaRPr lang="pt-BR" altLang="pt-BR" sz="2000" b="1" noProof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1363753" y="2581835"/>
            <a:ext cx="4947400" cy="322944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Foco em </a:t>
            </a:r>
            <a:r>
              <a:rPr lang="pt-BR" sz="1600" b="1" dirty="0">
                <a:solidFill>
                  <a:srgbClr val="0070C0"/>
                </a:solidFill>
              </a:rPr>
              <a:t>quantidade e custos de pessoal</a:t>
            </a:r>
            <a:r>
              <a:rPr lang="pt-BR" sz="1600" dirty="0"/>
              <a:t>, com um olhar para o retrovisor (reposição de perdas do quadro de pessoal do passado);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70C0"/>
                </a:solidFill>
              </a:rPr>
              <a:t>Visão fragmentada</a:t>
            </a:r>
            <a:r>
              <a:rPr lang="pt-BR" sz="1600" dirty="0"/>
              <a:t>, pautada pela demanda; </a:t>
            </a:r>
            <a:r>
              <a:rPr lang="pt-BR" sz="1600" dirty="0" smtClean="0"/>
              <a:t>e</a:t>
            </a:r>
            <a:endParaRPr lang="pt-BR" sz="1600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Baixa </a:t>
            </a:r>
            <a:r>
              <a:rPr lang="pt-BR" sz="1600" dirty="0"/>
              <a:t>capacidade dos órgãos e entidades de determinar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0070C0"/>
                </a:solidFill>
              </a:rPr>
              <a:t>perfis e estimar quantitativos </a:t>
            </a:r>
            <a:r>
              <a:rPr lang="pt-BR" sz="1600" dirty="0"/>
              <a:t>necessários de </a:t>
            </a:r>
            <a:r>
              <a:rPr lang="pt-BR" sz="1600" dirty="0" smtClean="0"/>
              <a:t>pessoas.</a:t>
            </a:r>
            <a:endParaRPr lang="pt-BR" sz="1600" dirty="0"/>
          </a:p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altLang="pt-BR" noProof="1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400799" y="2581835"/>
            <a:ext cx="4837985" cy="322944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1000" indent="-188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197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350" indent="-204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54063" indent="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20725" indent="-360363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dirty="0"/>
              <a:t>Definição do </a:t>
            </a:r>
            <a:r>
              <a:rPr lang="pt-BR" sz="1600" b="1" dirty="0">
                <a:solidFill>
                  <a:srgbClr val="0070C0"/>
                </a:solidFill>
              </a:rPr>
              <a:t>quadro de pessoas ideal </a:t>
            </a:r>
            <a:r>
              <a:rPr lang="pt-BR" sz="1600" dirty="0"/>
              <a:t>em cada estrutura da </a:t>
            </a:r>
            <a:r>
              <a:rPr lang="pt-BR" sz="1600" dirty="0" smtClean="0"/>
              <a:t>organização;</a:t>
            </a:r>
            <a:endParaRPr lang="pt-BR" sz="1600" dirty="0"/>
          </a:p>
          <a:p>
            <a:pPr marL="715963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b="1" dirty="0" smtClean="0">
                <a:solidFill>
                  <a:srgbClr val="0070C0"/>
                </a:solidFill>
              </a:rPr>
              <a:t>Identificação </a:t>
            </a:r>
            <a:r>
              <a:rPr lang="pt-BR" sz="1600" b="1" dirty="0">
                <a:solidFill>
                  <a:srgbClr val="0070C0"/>
                </a:solidFill>
              </a:rPr>
              <a:t>e redução das lacunas</a:t>
            </a:r>
            <a:r>
              <a:rPr lang="pt-BR" sz="1600" b="1" dirty="0"/>
              <a:t> </a:t>
            </a:r>
            <a:r>
              <a:rPr lang="pt-BR" sz="1600" dirty="0"/>
              <a:t>entre a </a:t>
            </a:r>
            <a:r>
              <a:rPr lang="pt-BR" sz="1600" dirty="0" smtClean="0"/>
              <a:t>força </a:t>
            </a:r>
            <a:r>
              <a:rPr lang="pt-BR" sz="1600" dirty="0"/>
              <a:t>de trabalho de </a:t>
            </a:r>
            <a:r>
              <a:rPr lang="pt-BR" sz="1600" b="1" dirty="0">
                <a:solidFill>
                  <a:srgbClr val="0070C0"/>
                </a:solidFill>
              </a:rPr>
              <a:t>hoje</a:t>
            </a:r>
            <a:r>
              <a:rPr lang="pt-BR" sz="1600" b="1" dirty="0"/>
              <a:t> </a:t>
            </a:r>
            <a:r>
              <a:rPr lang="pt-BR" sz="1600" dirty="0"/>
              <a:t>e as necessidades </a:t>
            </a:r>
            <a:r>
              <a:rPr lang="pt-BR" sz="1600" b="1" dirty="0">
                <a:solidFill>
                  <a:srgbClr val="0070C0"/>
                </a:solidFill>
              </a:rPr>
              <a:t>futuras</a:t>
            </a:r>
            <a:r>
              <a:rPr lang="pt-BR" sz="1600" b="1" dirty="0"/>
              <a:t> </a:t>
            </a:r>
            <a:r>
              <a:rPr lang="pt-BR" sz="1600" dirty="0"/>
              <a:t>de recursos </a:t>
            </a:r>
            <a:r>
              <a:rPr lang="pt-BR" sz="1600" dirty="0" smtClean="0"/>
              <a:t>humanos; e</a:t>
            </a:r>
            <a:endParaRPr lang="pt-BR" sz="1600" dirty="0"/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1600" dirty="0"/>
              <a:t> </a:t>
            </a:r>
            <a:r>
              <a:rPr lang="pt-BR" sz="1600" b="1" dirty="0">
                <a:solidFill>
                  <a:srgbClr val="0070C0"/>
                </a:solidFill>
              </a:rPr>
              <a:t>Antecipação de mudanças</a:t>
            </a:r>
            <a:r>
              <a:rPr lang="pt-BR" sz="1600" dirty="0"/>
              <a:t>, ao invés de ser surpreendido por acontecimentos </a:t>
            </a:r>
            <a:r>
              <a:rPr lang="pt-BR" sz="1600" dirty="0" smtClean="0"/>
              <a:t>futuros.</a:t>
            </a:r>
            <a:endParaRPr lang="pt-BR" altLang="pt-BR" sz="1600" b="1" dirty="0"/>
          </a:p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altLang="pt-BR" noProof="1" smtClean="0"/>
          </a:p>
        </p:txBody>
      </p:sp>
    </p:spTree>
    <p:extLst>
      <p:ext uri="{BB962C8B-B14F-4D97-AF65-F5344CB8AC3E}">
        <p14:creationId xmlns:p14="http://schemas.microsoft.com/office/powerpoint/2010/main" val="71438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" y="0"/>
            <a:ext cx="12186087" cy="68580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87235" y="57871"/>
            <a:ext cx="9752831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Recomposição da Força de Trabalho</a:t>
            </a:r>
            <a:endParaRPr lang="pt-BR" alt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75461" y="1225213"/>
            <a:ext cx="694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</a:rPr>
              <a:t>Demandas de Concursos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740" y="1889426"/>
            <a:ext cx="4987475" cy="37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171" y="1893195"/>
            <a:ext cx="5028298" cy="37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de cantos arredondados 38"/>
          <p:cNvSpPr/>
          <p:nvPr/>
        </p:nvSpPr>
        <p:spPr>
          <a:xfrm>
            <a:off x="4940353" y="4003180"/>
            <a:ext cx="2112846" cy="193276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7891763" y="4494726"/>
            <a:ext cx="2112846" cy="193276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7235" y="57871"/>
            <a:ext cx="9752831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– Metodologia Matemática - Estatística</a:t>
            </a:r>
            <a:endParaRPr lang="pt-BR" alt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 rot="16200000">
            <a:off x="4298229" y="4755726"/>
            <a:ext cx="439847" cy="465677"/>
          </a:xfrm>
          <a:prstGeom prst="downArrow">
            <a:avLst/>
          </a:prstGeom>
          <a:solidFill>
            <a:srgbClr val="37618E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Mais 10"/>
          <p:cNvSpPr/>
          <p:nvPr/>
        </p:nvSpPr>
        <p:spPr>
          <a:xfrm>
            <a:off x="8715775" y="3940450"/>
            <a:ext cx="566671" cy="540913"/>
          </a:xfrm>
          <a:prstGeom prst="mathPlus">
            <a:avLst/>
          </a:prstGeom>
          <a:solidFill>
            <a:srgbClr val="376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Mais 14"/>
          <p:cNvSpPr/>
          <p:nvPr/>
        </p:nvSpPr>
        <p:spPr>
          <a:xfrm>
            <a:off x="4204638" y="1967458"/>
            <a:ext cx="566671" cy="540913"/>
          </a:xfrm>
          <a:prstGeom prst="mathPlus">
            <a:avLst/>
          </a:prstGeom>
          <a:solidFill>
            <a:srgbClr val="376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Igual 16"/>
          <p:cNvSpPr/>
          <p:nvPr/>
        </p:nvSpPr>
        <p:spPr>
          <a:xfrm>
            <a:off x="7214934" y="2041298"/>
            <a:ext cx="386366" cy="296214"/>
          </a:xfrm>
          <a:prstGeom prst="mathEqual">
            <a:avLst/>
          </a:prstGeom>
          <a:solidFill>
            <a:srgbClr val="376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AutoShape 2" descr="Resultado de imagem para POS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0" name="AutoShape 4" descr="Resultado de imagem para POS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72" y="2789655"/>
            <a:ext cx="650277" cy="56357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45525" y="1235870"/>
            <a:ext cx="535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METODOLOGIA TRADICIONAL – </a:t>
            </a:r>
            <a:r>
              <a:rPr lang="pt-BR" b="1" dirty="0" smtClean="0">
                <a:solidFill>
                  <a:srgbClr val="8F0000"/>
                </a:solidFill>
              </a:rPr>
              <a:t>2 anos para conclusão</a:t>
            </a:r>
            <a:endParaRPr lang="pt-BR" b="1" dirty="0">
              <a:solidFill>
                <a:srgbClr val="8F0000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68" y="1027591"/>
            <a:ext cx="476356" cy="422369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2012612" y="1825522"/>
            <a:ext cx="1954758" cy="835344"/>
          </a:xfrm>
          <a:prstGeom prst="round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1"/>
                </a:solidFill>
              </a:rPr>
              <a:t>PROCESSOS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984365" y="1822736"/>
            <a:ext cx="1954758" cy="83534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COMPETÊNCIAS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869150" y="1762467"/>
            <a:ext cx="2113206" cy="835344"/>
          </a:xfrm>
          <a:prstGeom prst="roundRect">
            <a:avLst/>
          </a:prstGeom>
          <a:solidFill>
            <a:srgbClr val="386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Quantidade Estimada de Servidores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003557" y="3583164"/>
            <a:ext cx="1954758" cy="835344"/>
          </a:xfrm>
          <a:prstGeom prst="round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DADOS DE ENTREGA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005250" y="4580400"/>
            <a:ext cx="1954758" cy="835344"/>
          </a:xfrm>
          <a:prstGeom prst="round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DADOS DE ESFORÇO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002654" y="5592149"/>
            <a:ext cx="1954758" cy="835344"/>
          </a:xfrm>
          <a:prstGeom prst="roundRect">
            <a:avLst/>
          </a:prstGeom>
          <a:solidFill>
            <a:srgbClr val="AFA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DADOS DAS PESSOAS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45525" y="2945057"/>
            <a:ext cx="475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METODOLOGIA UnB – </a:t>
            </a:r>
            <a:r>
              <a:rPr lang="pt-BR" b="1" dirty="0" smtClean="0">
                <a:solidFill>
                  <a:srgbClr val="1E6F1E"/>
                </a:solidFill>
              </a:rPr>
              <a:t>3 meses para a conclusão</a:t>
            </a:r>
            <a:endParaRPr lang="pt-BR" b="1" dirty="0">
              <a:solidFill>
                <a:srgbClr val="1E6F1E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8023781" y="3296989"/>
            <a:ext cx="1954758" cy="624231"/>
          </a:xfrm>
          <a:prstGeom prst="roundRect">
            <a:avLst/>
          </a:prstGeom>
          <a:solidFill>
            <a:srgbClr val="386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Quantidade de </a:t>
            </a:r>
            <a:r>
              <a:rPr lang="pt-BR" b="1" dirty="0">
                <a:solidFill>
                  <a:schemeClr val="bg1"/>
                </a:solidFill>
              </a:rPr>
              <a:t>Servidores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8039484" y="5061397"/>
            <a:ext cx="1767903" cy="332390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AUTOMATIZAÇÃO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8052363" y="5486400"/>
            <a:ext cx="1767903" cy="337082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PROCESSOS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8039485" y="5911402"/>
            <a:ext cx="1767903" cy="33064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COMPETÊNCIAS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23563" y="4504264"/>
            <a:ext cx="162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DESCRITIVOS DE </a:t>
            </a:r>
          </a:p>
          <a:p>
            <a:pPr algn="ctr"/>
            <a:r>
              <a:rPr lang="pt-BR" sz="1600" b="1" dirty="0" smtClean="0"/>
              <a:t>NECESSIDADES</a:t>
            </a:r>
            <a:endParaRPr lang="pt-BR" sz="1600" b="1" dirty="0"/>
          </a:p>
        </p:txBody>
      </p:sp>
      <p:sp>
        <p:nvSpPr>
          <p:cNvPr id="36" name="Seta para baixo 35"/>
          <p:cNvSpPr/>
          <p:nvPr/>
        </p:nvSpPr>
        <p:spPr>
          <a:xfrm rot="16200000">
            <a:off x="7180956" y="4766431"/>
            <a:ext cx="439847" cy="465677"/>
          </a:xfrm>
          <a:prstGeom prst="downArrow">
            <a:avLst/>
          </a:prstGeom>
          <a:solidFill>
            <a:srgbClr val="37618E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" name="Picture 2" descr="Resultado de imagem para arquivos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6221"/>
          <a:stretch/>
        </p:blipFill>
        <p:spPr bwMode="auto">
          <a:xfrm>
            <a:off x="5046375" y="4117510"/>
            <a:ext cx="1856704" cy="13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5172124" y="5339251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METODOLOGIA DE </a:t>
            </a:r>
          </a:p>
          <a:p>
            <a:pPr algn="ctr"/>
            <a:r>
              <a:rPr lang="pt-BR" sz="1400" b="1" dirty="0" smtClean="0"/>
              <a:t>DIMENSIONAMENTO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702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787236" y="57871"/>
            <a:ext cx="8932645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– MODELO DE CONTRATAÇÃO</a:t>
            </a:r>
            <a:endParaRPr lang="pt-BR" alt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uxograma: Conector 27"/>
          <p:cNvSpPr/>
          <p:nvPr/>
        </p:nvSpPr>
        <p:spPr bwMode="auto">
          <a:xfrm>
            <a:off x="4087929" y="1649618"/>
            <a:ext cx="4125195" cy="3939216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  <a:softEdge rad="12700"/>
          </a:effectLst>
        </p:spPr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pt-BR" sz="900" i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" name="Freeform"/>
          <p:cNvSpPr/>
          <p:nvPr/>
        </p:nvSpPr>
        <p:spPr bwMode="gray">
          <a:xfrm>
            <a:off x="5197528" y="2728953"/>
            <a:ext cx="1931940" cy="19326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sx="101000" sy="101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balanced" dir="t">
              <a:rot lat="0" lon="0" rev="54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noProof="1" smtClean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TED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noProof="1" smtClean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ESCOPO</a:t>
            </a:r>
          </a:p>
        </p:txBody>
      </p:sp>
      <p:sp>
        <p:nvSpPr>
          <p:cNvPr id="30" name="Retângulo 29"/>
          <p:cNvSpPr/>
          <p:nvPr/>
        </p:nvSpPr>
        <p:spPr>
          <a:xfrm rot="16200000">
            <a:off x="3909935" y="3258408"/>
            <a:ext cx="146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>
                <a:solidFill>
                  <a:schemeClr val="accent1">
                    <a:lumMod val="50000"/>
                  </a:schemeClr>
                </a:solidFill>
              </a:rPr>
              <a:t>APERFEIÇOAMENTO E MANUTENÇÃO DA TECNOLOGIA</a:t>
            </a:r>
          </a:p>
        </p:txBody>
      </p:sp>
      <p:sp>
        <p:nvSpPr>
          <p:cNvPr id="31" name="Retângulo 30"/>
          <p:cNvSpPr/>
          <p:nvPr/>
        </p:nvSpPr>
        <p:spPr>
          <a:xfrm rot="19284601">
            <a:off x="6160433" y="4449338"/>
            <a:ext cx="1783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APLICAÇÃO DA 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METODOLOGIA 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EM PILOTOS</a:t>
            </a:r>
            <a:endParaRPr lang="de-DE" altLang="en-US" sz="1200" b="1" noProof="1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ctr"/>
            <a:endParaRPr lang="de-DE" altLang="en-US" sz="12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 rot="1536928">
            <a:off x="5999894" y="2052196"/>
            <a:ext cx="175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EMPODERAMENTO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  DA 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METODOLOGIA </a:t>
            </a:r>
          </a:p>
        </p:txBody>
      </p:sp>
      <p:sp>
        <p:nvSpPr>
          <p:cNvPr id="33" name="Retângulo 32"/>
          <p:cNvSpPr/>
          <p:nvPr/>
        </p:nvSpPr>
        <p:spPr>
          <a:xfrm rot="2280897">
            <a:off x="4488905" y="4546359"/>
            <a:ext cx="178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TRANSFERÊNCIA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1200" b="1" noProof="1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TECNOLOGIA</a:t>
            </a:r>
          </a:p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1200" b="1" noProof="1">
                <a:solidFill>
                  <a:schemeClr val="accent1">
                    <a:lumMod val="50000"/>
                  </a:schemeClr>
                </a:solidFill>
              </a:rPr>
              <a:t>E CONHECIMENTOS</a:t>
            </a:r>
          </a:p>
        </p:txBody>
      </p:sp>
      <p:cxnSp>
        <p:nvCxnSpPr>
          <p:cNvPr id="34" name="Conector reto 33"/>
          <p:cNvCxnSpPr>
            <a:stCxn id="28" idx="0"/>
          </p:cNvCxnSpPr>
          <p:nvPr/>
        </p:nvCxnSpPr>
        <p:spPr bwMode="auto">
          <a:xfrm>
            <a:off x="6150527" y="1649618"/>
            <a:ext cx="9218" cy="1079487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ector reto 34"/>
          <p:cNvCxnSpPr>
            <a:stCxn id="28" idx="4"/>
          </p:cNvCxnSpPr>
          <p:nvPr/>
        </p:nvCxnSpPr>
        <p:spPr bwMode="auto">
          <a:xfrm flipV="1">
            <a:off x="6150527" y="4661784"/>
            <a:ext cx="17414" cy="927050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V="1">
            <a:off x="4385293" y="4155801"/>
            <a:ext cx="944799" cy="423001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ector reto 36"/>
          <p:cNvCxnSpPr/>
          <p:nvPr/>
        </p:nvCxnSpPr>
        <p:spPr bwMode="auto">
          <a:xfrm>
            <a:off x="7049477" y="4002660"/>
            <a:ext cx="847227" cy="610786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ector reto 37"/>
          <p:cNvCxnSpPr/>
          <p:nvPr/>
        </p:nvCxnSpPr>
        <p:spPr bwMode="auto">
          <a:xfrm flipV="1">
            <a:off x="6955692" y="2513853"/>
            <a:ext cx="805978" cy="660334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ector reto 38"/>
          <p:cNvCxnSpPr/>
          <p:nvPr/>
        </p:nvCxnSpPr>
        <p:spPr bwMode="auto">
          <a:xfrm flipH="1" flipV="1">
            <a:off x="4556369" y="2521042"/>
            <a:ext cx="773723" cy="653145"/>
          </a:xfrm>
          <a:prstGeom prst="line">
            <a:avLst/>
          </a:prstGeom>
          <a:solidFill>
            <a:schemeClr val="accent1"/>
          </a:solidFill>
          <a:ln w="57150" cap="sq" cmpd="tri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tângulo 39"/>
          <p:cNvSpPr/>
          <p:nvPr/>
        </p:nvSpPr>
        <p:spPr>
          <a:xfrm>
            <a:off x="980645" y="5240353"/>
            <a:ext cx="4083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Utilização </a:t>
            </a:r>
            <a:r>
              <a:rPr lang="pt-BR" sz="1600" dirty="0" smtClean="0"/>
              <a:t>irrestrita e INTEGRAL pelo MP</a:t>
            </a:r>
            <a:endParaRPr lang="pt-BR" sz="1600" dirty="0"/>
          </a:p>
        </p:txBody>
      </p:sp>
      <p:sp>
        <p:nvSpPr>
          <p:cNvPr id="41" name="Retângulo 40"/>
          <p:cNvSpPr/>
          <p:nvPr/>
        </p:nvSpPr>
        <p:spPr>
          <a:xfrm>
            <a:off x="1618239" y="1492629"/>
            <a:ext cx="4180315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Metodologia matemática-estatística</a:t>
            </a:r>
            <a:endParaRPr lang="pt-BR" sz="1600" dirty="0"/>
          </a:p>
        </p:txBody>
      </p:sp>
      <p:sp>
        <p:nvSpPr>
          <p:cNvPr id="42" name="Retângulo 41"/>
          <p:cNvSpPr/>
          <p:nvPr/>
        </p:nvSpPr>
        <p:spPr>
          <a:xfrm>
            <a:off x="7339579" y="5240353"/>
            <a:ext cx="438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Pilotos definidos pelo MP</a:t>
            </a:r>
            <a:endParaRPr lang="pt-BR" sz="1600" dirty="0"/>
          </a:p>
        </p:txBody>
      </p:sp>
      <p:sp>
        <p:nvSpPr>
          <p:cNvPr id="43" name="Retângulo 42"/>
          <p:cNvSpPr/>
          <p:nvPr/>
        </p:nvSpPr>
        <p:spPr>
          <a:xfrm>
            <a:off x="8294061" y="3281366"/>
            <a:ext cx="3334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Validação de metodologias realizadas por outros órgãos</a:t>
            </a:r>
            <a:endParaRPr lang="pt-BR" sz="1600" dirty="0"/>
          </a:p>
        </p:txBody>
      </p:sp>
      <p:sp>
        <p:nvSpPr>
          <p:cNvPr id="44" name="Retângulo 43"/>
          <p:cNvSpPr/>
          <p:nvPr/>
        </p:nvSpPr>
        <p:spPr>
          <a:xfrm>
            <a:off x="4198572" y="5584520"/>
            <a:ext cx="1894031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UNB</a:t>
            </a:r>
            <a:endParaRPr lang="pt-BR" sz="6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151347" y="5593556"/>
            <a:ext cx="1602579" cy="1107996"/>
          </a:xfrm>
          <a:prstGeom prst="rect">
            <a:avLst/>
          </a:prstGeom>
          <a:noFill/>
          <a:effectLst>
            <a:outerShdw blurRad="12700" dist="50800" dir="5400000" algn="ctr" rotWithShape="0">
              <a:schemeClr val="bg2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MP</a:t>
            </a:r>
            <a:endParaRPr lang="pt-BR" sz="6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6" name="Retângulo 45"/>
          <p:cNvSpPr/>
          <p:nvPr/>
        </p:nvSpPr>
        <p:spPr>
          <a:xfrm rot="19373697">
            <a:off x="4722886" y="2240714"/>
            <a:ext cx="1465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METODOLOGIA</a:t>
            </a:r>
            <a:endParaRPr lang="de-DE" altLang="en-US" sz="12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278804" y="3281366"/>
            <a:ext cx="380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/>
              <a:t>A evolução é responsabilidade da UnB durante a vigência do Termo de </a:t>
            </a:r>
            <a:r>
              <a:rPr lang="pt-BR" sz="1600" dirty="0" smtClean="0"/>
              <a:t>Cooperação</a:t>
            </a:r>
            <a:endParaRPr lang="pt-BR" sz="1600" dirty="0"/>
          </a:p>
        </p:txBody>
      </p:sp>
      <p:sp>
        <p:nvSpPr>
          <p:cNvPr id="48" name="Retângulo 47"/>
          <p:cNvSpPr/>
          <p:nvPr/>
        </p:nvSpPr>
        <p:spPr>
          <a:xfrm rot="16200000">
            <a:off x="6761480" y="3240980"/>
            <a:ext cx="175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altLang="en-US" sz="1200" b="1" noProof="1" smtClean="0">
                <a:solidFill>
                  <a:schemeClr val="accent1">
                    <a:lumMod val="50000"/>
                  </a:schemeClr>
                </a:solidFill>
              </a:rPr>
              <a:t>GESTÃO DO APERFEIÇOAMENTO</a:t>
            </a:r>
            <a:endParaRPr lang="de-DE" altLang="en-US" sz="12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7358681" y="1494514"/>
            <a:ext cx="438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 smtClean="0"/>
              <a:t>Institucionalização com apoio acadêmico</a:t>
            </a:r>
            <a:endParaRPr lang="pt-BR" sz="1600" dirty="0"/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6150526" y="832350"/>
            <a:ext cx="0" cy="701964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H="1" flipV="1">
            <a:off x="6152282" y="5728328"/>
            <a:ext cx="13904" cy="89372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7235" y="57871"/>
            <a:ext cx="9752831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– Metodologia Matemática - Estatística</a:t>
            </a:r>
            <a:endParaRPr lang="pt-BR" alt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84602" y="1111624"/>
            <a:ext cx="104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Desenvolvimento metodológico</a:t>
            </a:r>
          </a:p>
          <a:p>
            <a:pPr marL="720725"/>
            <a:endParaRPr lang="pt-BR" sz="2000" b="1" dirty="0" smtClean="0"/>
          </a:p>
          <a:p>
            <a:pPr marL="720725"/>
            <a:r>
              <a:rPr lang="pt-BR" sz="2000" b="1" dirty="0" smtClean="0"/>
              <a:t>a) Escopo da pesquisa</a:t>
            </a:r>
            <a:endParaRPr lang="pt-BR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2043945"/>
            <a:ext cx="9153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076394" y="4419348"/>
            <a:ext cx="10486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/>
            <a:r>
              <a:rPr lang="pt-BR" sz="2000" b="1" dirty="0" smtClean="0"/>
              <a:t>b) Elaboração do modelo matemático</a:t>
            </a:r>
          </a:p>
          <a:p>
            <a:pPr marL="720725"/>
            <a:endParaRPr lang="pt-BR" sz="2000" b="1" dirty="0" smtClean="0"/>
          </a:p>
          <a:p>
            <a:pPr indent="720725" algn="just">
              <a:tabLst>
                <a:tab pos="720725" algn="l"/>
              </a:tabLst>
            </a:pPr>
            <a:r>
              <a:rPr lang="pt-BR" b="1" dirty="0" smtClean="0"/>
              <a:t>Com base em teorias científicas e na realidade de cada órgão, o modelo matemático será customizado e calibrado com intuito de atender as demandas que serão geradas.</a:t>
            </a:r>
          </a:p>
          <a:p>
            <a:pPr>
              <a:tabLst>
                <a:tab pos="0" algn="l"/>
              </a:tabLst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5086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7235" y="57871"/>
            <a:ext cx="9752831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– Metodologia Matemática - Estatística</a:t>
            </a:r>
            <a:endParaRPr lang="pt-BR" alt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87235" y="1318365"/>
            <a:ext cx="10486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c) Metodologia operacional de institucionalização</a:t>
            </a:r>
          </a:p>
          <a:p>
            <a:pPr marL="1262063" indent="347663">
              <a:buFont typeface="Wingdings" pitchFamily="2" charset="2"/>
              <a:buChar char="ü"/>
            </a:pPr>
            <a:endParaRPr lang="pt-BR" sz="2000" b="1" dirty="0" smtClean="0"/>
          </a:p>
          <a:p>
            <a:pPr marL="1262063" indent="347663">
              <a:buFont typeface="Wingdings" pitchFamily="2" charset="2"/>
              <a:buChar char="ü"/>
            </a:pPr>
            <a:endParaRPr lang="pt-BR" sz="2000" b="1" dirty="0" smtClean="0"/>
          </a:p>
          <a:p>
            <a:pPr marL="1262063" indent="347663">
              <a:buFont typeface="Wingdings" pitchFamily="2" charset="2"/>
              <a:buChar char="ü"/>
            </a:pPr>
            <a:endParaRPr lang="pt-BR" sz="2000" b="1" dirty="0" smtClean="0"/>
          </a:p>
          <a:p>
            <a:endParaRPr lang="pt-BR" sz="2000" b="1" dirty="0"/>
          </a:p>
        </p:txBody>
      </p:sp>
      <p:sp>
        <p:nvSpPr>
          <p:cNvPr id="9" name="Seta entalhada para a direita 8"/>
          <p:cNvSpPr/>
          <p:nvPr/>
        </p:nvSpPr>
        <p:spPr>
          <a:xfrm rot="5400000">
            <a:off x="9228902" y="3800976"/>
            <a:ext cx="682580" cy="51515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79" y="1850700"/>
            <a:ext cx="2578613" cy="1575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91" y="1854569"/>
            <a:ext cx="2575565" cy="1575819"/>
          </a:xfrm>
          <a:prstGeom prst="rect">
            <a:avLst/>
          </a:prstGeom>
        </p:spPr>
      </p:pic>
      <p:sp>
        <p:nvSpPr>
          <p:cNvPr id="12" name="Seta entalhada para a direita 11"/>
          <p:cNvSpPr/>
          <p:nvPr/>
        </p:nvSpPr>
        <p:spPr>
          <a:xfrm>
            <a:off x="4404787" y="2381034"/>
            <a:ext cx="682580" cy="51515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55" y="1847652"/>
            <a:ext cx="2578613" cy="1578867"/>
          </a:xfrm>
          <a:prstGeom prst="rect">
            <a:avLst/>
          </a:prstGeom>
        </p:spPr>
      </p:pic>
      <p:sp>
        <p:nvSpPr>
          <p:cNvPr id="14" name="Seta entalhada para a direita 13"/>
          <p:cNvSpPr/>
          <p:nvPr/>
        </p:nvSpPr>
        <p:spPr>
          <a:xfrm>
            <a:off x="7659781" y="2333387"/>
            <a:ext cx="682580" cy="51515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29" y="4588621"/>
            <a:ext cx="2578613" cy="157581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8" y="4624480"/>
            <a:ext cx="2578613" cy="1575819"/>
          </a:xfrm>
          <a:prstGeom prst="rect">
            <a:avLst/>
          </a:prstGeom>
        </p:spPr>
      </p:pic>
      <p:sp>
        <p:nvSpPr>
          <p:cNvPr id="17" name="Seta entalhada para a direita 16"/>
          <p:cNvSpPr/>
          <p:nvPr/>
        </p:nvSpPr>
        <p:spPr>
          <a:xfrm rot="10800000">
            <a:off x="7614955" y="5169713"/>
            <a:ext cx="682580" cy="51515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79" y="4624479"/>
            <a:ext cx="2578613" cy="1575819"/>
          </a:xfrm>
          <a:prstGeom prst="rect">
            <a:avLst/>
          </a:prstGeom>
        </p:spPr>
      </p:pic>
      <p:sp>
        <p:nvSpPr>
          <p:cNvPr id="19" name="Seta entalhada para a direita 18"/>
          <p:cNvSpPr/>
          <p:nvPr/>
        </p:nvSpPr>
        <p:spPr>
          <a:xfrm rot="10800000">
            <a:off x="4386857" y="5154810"/>
            <a:ext cx="682580" cy="51515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19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7235" y="57871"/>
            <a:ext cx="9752831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  <a:endParaRPr lang="pt-BR" alt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11742"/>
              </p:ext>
            </p:extLst>
          </p:nvPr>
        </p:nvGraphicFramePr>
        <p:xfrm>
          <a:off x="1317561" y="1511679"/>
          <a:ext cx="9412048" cy="2194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005418"/>
                <a:gridCol w="1099225"/>
                <a:gridCol w="1050587"/>
                <a:gridCol w="1079771"/>
                <a:gridCol w="1177047"/>
              </a:tblGrid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Entregas</a:t>
                      </a:r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1º</a:t>
                      </a:r>
                      <a:r>
                        <a:rPr lang="pt-BR" sz="1400" baseline="0" dirty="0" smtClean="0"/>
                        <a:t> Tri</a:t>
                      </a:r>
                      <a:endParaRPr lang="pt-BR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2º</a:t>
                      </a:r>
                      <a:r>
                        <a:rPr lang="pt-BR" sz="1400" baseline="0" dirty="0" smtClean="0"/>
                        <a:t> Tri</a:t>
                      </a:r>
                      <a:endParaRPr lang="pt-BR" sz="14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3º Tri</a:t>
                      </a:r>
                      <a:endParaRPr lang="pt-BR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4º Tri</a:t>
                      </a:r>
                      <a:endParaRPr lang="pt-BR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Versão 1.0 da Metodologia </a:t>
                      </a:r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Módulo  V.0 do sistema</a:t>
                      </a:r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Versão 2.0 da Metodologia </a:t>
                      </a:r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Publicação Volume</a:t>
                      </a:r>
                      <a:r>
                        <a:rPr lang="pt-BR" baseline="0" dirty="0" smtClean="0"/>
                        <a:t> I</a:t>
                      </a:r>
                      <a:r>
                        <a:rPr lang="pt-BR" dirty="0" smtClean="0"/>
                        <a:t> Livro </a:t>
                      </a:r>
                      <a:endParaRPr lang="pt-BR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25690">
                <a:tc>
                  <a:txBody>
                    <a:bodyPr/>
                    <a:lstStyle/>
                    <a:p>
                      <a:r>
                        <a:rPr lang="pt-BR" dirty="0" smtClean="0"/>
                        <a:t>Módulo V.1 do sistema</a:t>
                      </a:r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Conector reto 23"/>
          <p:cNvCxnSpPr/>
          <p:nvPr/>
        </p:nvCxnSpPr>
        <p:spPr>
          <a:xfrm>
            <a:off x="6410528" y="2062264"/>
            <a:ext cx="2315183" cy="0"/>
          </a:xfrm>
          <a:prstGeom prst="line">
            <a:avLst/>
          </a:prstGeom>
          <a:ln w="130175">
            <a:solidFill>
              <a:schemeClr val="accent1">
                <a:lumMod val="75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417085" y="2399492"/>
            <a:ext cx="593232" cy="0"/>
          </a:xfrm>
          <a:prstGeom prst="line">
            <a:avLst/>
          </a:prstGeom>
          <a:ln w="130175">
            <a:solidFill>
              <a:schemeClr val="accent1">
                <a:lumMod val="75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420670" y="2791838"/>
            <a:ext cx="4243745" cy="12969"/>
          </a:xfrm>
          <a:prstGeom prst="line">
            <a:avLst/>
          </a:prstGeom>
          <a:ln w="130175">
            <a:solidFill>
              <a:schemeClr val="accent1">
                <a:lumMod val="75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425391" y="3174461"/>
            <a:ext cx="978705" cy="0"/>
          </a:xfrm>
          <a:prstGeom prst="line">
            <a:avLst/>
          </a:prstGeom>
          <a:ln w="130175">
            <a:solidFill>
              <a:schemeClr val="accent1">
                <a:lumMod val="75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417012" y="3537628"/>
            <a:ext cx="2315183" cy="0"/>
          </a:xfrm>
          <a:prstGeom prst="line">
            <a:avLst/>
          </a:prstGeom>
          <a:ln w="130175">
            <a:solidFill>
              <a:schemeClr val="accent1">
                <a:lumMod val="75000"/>
              </a:schemeClr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9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sunto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chament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334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Times New Roman</vt:lpstr>
      <vt:lpstr>Wingdings</vt:lpstr>
      <vt:lpstr>Capa</vt:lpstr>
      <vt:lpstr>Assuntos</vt:lpstr>
      <vt:lpstr>Fechamento</vt:lpstr>
      <vt:lpstr> Projeto Dimensionamento da Força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Siomara Jorge Correa De Melo</dc:creator>
  <cp:lastModifiedBy>LOCATECNICA</cp:lastModifiedBy>
  <cp:revision>108</cp:revision>
  <dcterms:created xsi:type="dcterms:W3CDTF">2017-07-25T12:42:30Z</dcterms:created>
  <dcterms:modified xsi:type="dcterms:W3CDTF">2018-04-19T17:02:42Z</dcterms:modified>
</cp:coreProperties>
</file>