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14"/>
  </p:notesMasterIdLst>
  <p:handoutMasterIdLst>
    <p:handoutMasterId r:id="rId15"/>
  </p:handoutMasterIdLst>
  <p:sldIdLst>
    <p:sldId id="256" r:id="rId3"/>
    <p:sldId id="476" r:id="rId4"/>
    <p:sldId id="488" r:id="rId5"/>
    <p:sldId id="489" r:id="rId6"/>
    <p:sldId id="490" r:id="rId7"/>
    <p:sldId id="493" r:id="rId8"/>
    <p:sldId id="498" r:id="rId9"/>
    <p:sldId id="496" r:id="rId10"/>
    <p:sldId id="497" r:id="rId11"/>
    <p:sldId id="499" r:id="rId12"/>
    <p:sldId id="500" r:id="rId1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5C929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106" d="100"/>
          <a:sy n="106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8C755-E7CB-4AB4-9843-5873C183783E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630"/>
            <a:ext cx="2889938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8FFA0-4DD3-46D0-AFDC-F7CB364E30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50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A4B15-E345-459B-A5A7-8280F46DA14A}" type="datetimeFigureOut">
              <a:rPr lang="pt-BR" smtClean="0"/>
              <a:t>18/04/2018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B0F47-B7BF-42AD-8D2B-1850DB0386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88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B0F47-B7BF-42AD-8D2B-1850DB0386F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42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m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12" y="-57616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9346" y="3634753"/>
            <a:ext cx="6858000" cy="504177"/>
          </a:xfrm>
        </p:spPr>
        <p:txBody>
          <a:bodyPr>
            <a:normAutofit/>
          </a:bodyPr>
          <a:lstStyle>
            <a:lvl1pPr marL="0" indent="0" algn="r">
              <a:buNone/>
              <a:defRPr lang="pt-BR" sz="33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9346" y="2959429"/>
            <a:ext cx="6858000" cy="823913"/>
          </a:xfrm>
        </p:spPr>
        <p:txBody>
          <a:bodyPr anchor="b">
            <a:normAutofit/>
          </a:bodyPr>
          <a:lstStyle>
            <a:lvl1pPr algn="r">
              <a:defRPr lang="pt-BR" sz="33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45C57E9-77D3-4503-93EA-E90BAD48584A}" type="datetime1">
              <a:rPr lang="en-US" smtClean="0"/>
              <a:t>4/18/2018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549646" y="6181029"/>
            <a:ext cx="205740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505" y="6206116"/>
            <a:ext cx="2390775" cy="6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3F6B41C-E1C4-4120-B14F-B8CC7714D239}" type="datetime1">
              <a:rPr lang="en-US" smtClean="0"/>
              <a:t>4/18/2018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8600" y="86032"/>
            <a:ext cx="78867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2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2840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7E8450B-2EA9-4117-8638-7F0467F4BA2D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5060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DE53-E424-441D-9A89-761B054F2A95}" type="datetime1">
              <a:rPr lang="pt-BR" smtClean="0"/>
              <a:t>18/04/2018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dfadsfsdf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9B814-9B2D-4197-88CF-2DE90F7CE6E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1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5782" y="981076"/>
            <a:ext cx="7979569" cy="466173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FB9C8A2-3682-47A2-A64D-24C88949B6E0}" type="datetime1">
              <a:rPr lang="en-US" smtClean="0"/>
              <a:t>4/18/2018</a:t>
            </a:fld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3694283" y="6356350"/>
            <a:ext cx="205740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28600" y="86032"/>
            <a:ext cx="7886700" cy="635667"/>
          </a:xfrm>
        </p:spPr>
        <p:txBody>
          <a:bodyPr>
            <a:normAutofit/>
          </a:bodyPr>
          <a:lstStyle>
            <a:lvl1pPr>
              <a:defRPr lang="pt-BR" sz="2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6105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D61F78F-707B-42DA-843B-4F0687BEBD87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3188" y="6356351"/>
            <a:ext cx="2057400" cy="365125"/>
          </a:xfrm>
        </p:spPr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1709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D92CCB7-1D4F-4DFA-B30C-35826376E8E0}" type="datetime1">
              <a:rPr lang="en-US" smtClean="0"/>
              <a:t>4/18/2018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460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CA9A16F-E1F2-417D-997F-8550A6C0FB9C}" type="datetime1">
              <a:rPr lang="en-US" smtClean="0"/>
              <a:t>4/18/2018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668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745B97E-F790-4A32-8138-2815894A3395}" type="datetime1">
              <a:rPr lang="en-US" smtClean="0"/>
              <a:t>4/18/2018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8600" y="86032"/>
            <a:ext cx="7886700" cy="635667"/>
          </a:xfrm>
        </p:spPr>
        <p:txBody>
          <a:bodyPr>
            <a:normAutofit/>
          </a:bodyPr>
          <a:lstStyle>
            <a:lvl1pPr>
              <a:defRPr lang="pt-BR" sz="2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943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AEC58E5-F6A1-4FF1-B855-FEBA6FC86D19}" type="datetime1">
              <a:rPr lang="en-US" smtClean="0"/>
              <a:t>4/18/2018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7233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1AD8FF9-C500-416A-B5ED-57890D0D11FA}" type="datetime1">
              <a:rPr lang="en-US" smtClean="0"/>
              <a:t>4/18/2018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225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9295458-6117-47A0-B8C2-928BB46FAC8C}" type="datetime1">
              <a:rPr lang="en-US" smtClean="0"/>
              <a:t>4/18/2018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3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8600" y="-21553"/>
            <a:ext cx="7886700" cy="63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35215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829283"/>
            <a:ext cx="9144000" cy="52193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2220045"/>
            <a:ext cx="7886700" cy="3422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B3F6B41C-E1C4-4120-B14F-B8CC7714D239}" type="datetime1">
              <a:rPr lang="en-US" smtClean="0"/>
              <a:t>4/18/2018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857625" y="63775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D5BBC35B-A44B-4119-B8DA-DE9E3DFADA20}" type="slidenum">
              <a:rPr kumimoji="0" lang="en-US" smtClean="0"/>
              <a:pPr eaLnBrk="1" latinLnBrk="0" hangingPunct="1"/>
              <a:t>‹nº›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67" y="6207595"/>
            <a:ext cx="2390775" cy="6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2400" b="1" kern="1200" dirty="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71B93-53CE-422C-9B61-64DA769B1521}" type="datetime1">
              <a:rPr lang="pt-BR" smtClean="0"/>
              <a:t>18/04/2018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dfadsfsdf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9B814-9B2D-4197-88CF-2DE90F7CE6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80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668" y="71777"/>
            <a:ext cx="2137332" cy="798647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217334" y="5301208"/>
            <a:ext cx="6858000" cy="504177"/>
          </a:xfrm>
        </p:spPr>
        <p:txBody>
          <a:bodyPr>
            <a:noAutofit/>
          </a:bodyPr>
          <a:lstStyle/>
          <a:p>
            <a:r>
              <a:rPr lang="pt-BR" sz="1600" dirty="0" smtClean="0"/>
              <a:t>Brasília</a:t>
            </a:r>
            <a:r>
              <a:rPr lang="pt-BR" sz="1800" dirty="0" smtClean="0"/>
              <a:t>, </a:t>
            </a:r>
            <a:r>
              <a:rPr lang="pt-BR" sz="1800" dirty="0" smtClean="0"/>
              <a:t>19 </a:t>
            </a:r>
            <a:r>
              <a:rPr lang="pt-BR" sz="1800" dirty="0" smtClean="0"/>
              <a:t>de abril de 2018</a:t>
            </a:r>
            <a:endParaRPr lang="pt-BR" sz="1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2665753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de Desempenho</a:t>
            </a:r>
            <a:endParaRPr lang="pt-BR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429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39565" cy="5143500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40427" y="900654"/>
            <a:ext cx="7754146" cy="46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7500" tIns="35100" rIns="67500" bIns="351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pt-BR" altLang="pt-BR" sz="22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Sigepe</a:t>
            </a:r>
            <a:r>
              <a:rPr lang="pt-BR" altLang="pt-BR" sz="2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Avaliação de Desempenho </a:t>
            </a:r>
            <a:r>
              <a:rPr lang="pt-BR" altLang="pt-BR" sz="22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Novidade 2018</a:t>
            </a:r>
            <a:endParaRPr lang="pt-BR" altLang="pt-BR" sz="22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931" y="2179864"/>
            <a:ext cx="3262925" cy="2437040"/>
          </a:xfrm>
          <a:prstGeom prst="rect">
            <a:avLst/>
          </a:prstGeom>
        </p:spPr>
      </p:pic>
      <p:sp>
        <p:nvSpPr>
          <p:cNvPr id="10" name="Espaço Reservado para Texto 2"/>
          <p:cNvSpPr txBox="1">
            <a:spLocks/>
          </p:cNvSpPr>
          <p:nvPr/>
        </p:nvSpPr>
        <p:spPr>
          <a:xfrm>
            <a:off x="5074920" y="2358663"/>
            <a:ext cx="3738523" cy="732337"/>
          </a:xfrm>
          <a:prstGeom prst="rect">
            <a:avLst/>
          </a:prstGeom>
        </p:spPr>
        <p:txBody>
          <a:bodyPr vert="horz" wrap="square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523"/>
              </a:spcBef>
              <a:buNone/>
            </a:pPr>
            <a:r>
              <a:rPr lang="pt-BR" sz="1350" dirty="0">
                <a:latin typeface="Arial" panose="020B0604020202020204" pitchFamily="34" charset="0"/>
                <a:cs typeface="Arial" panose="020B0604020202020204" pitchFamily="34" charset="0"/>
              </a:rPr>
              <a:t>Desenvolvimento da plataforma mobile:</a:t>
            </a:r>
            <a:endParaRPr lang="pt-BR" sz="1500" dirty="0">
              <a:latin typeface="Calibri" pitchFamily="34"/>
            </a:endParaRPr>
          </a:p>
        </p:txBody>
      </p:sp>
      <p:sp>
        <p:nvSpPr>
          <p:cNvPr id="11" name="Espaço Reservado para Texto 2"/>
          <p:cNvSpPr txBox="1">
            <a:spLocks/>
          </p:cNvSpPr>
          <p:nvPr/>
        </p:nvSpPr>
        <p:spPr>
          <a:xfrm>
            <a:off x="5476767" y="2813787"/>
            <a:ext cx="3252488" cy="732337"/>
          </a:xfrm>
          <a:prstGeom prst="rect">
            <a:avLst/>
          </a:prstGeom>
        </p:spPr>
        <p:txBody>
          <a:bodyPr vert="horz" wrap="square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523"/>
              </a:spcBef>
              <a:buFont typeface="Wingdings" panose="05000000000000000000" pitchFamily="2" charset="2"/>
              <a:buChar char="ü"/>
            </a:pPr>
            <a:r>
              <a:rPr lang="pt-BR" sz="1350" dirty="0">
                <a:latin typeface="Arial" panose="020B0604020202020204" pitchFamily="34" charset="0"/>
                <a:cs typeface="Arial" panose="020B0604020202020204" pitchFamily="34" charset="0"/>
              </a:rPr>
              <a:t>Consultas Gerais</a:t>
            </a:r>
            <a:endParaRPr lang="pt-BR" sz="1500" dirty="0">
              <a:latin typeface="Calibri" pitchFamily="34"/>
            </a:endParaRPr>
          </a:p>
        </p:txBody>
      </p:sp>
      <p:sp>
        <p:nvSpPr>
          <p:cNvPr id="12" name="Espaço Reservado para Texto 2"/>
          <p:cNvSpPr txBox="1">
            <a:spLocks/>
          </p:cNvSpPr>
          <p:nvPr/>
        </p:nvSpPr>
        <p:spPr>
          <a:xfrm>
            <a:off x="5476767" y="3316125"/>
            <a:ext cx="3252488" cy="732337"/>
          </a:xfrm>
          <a:prstGeom prst="rect">
            <a:avLst/>
          </a:prstGeom>
        </p:spPr>
        <p:txBody>
          <a:bodyPr vert="horz" wrap="square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523"/>
              </a:spcBef>
              <a:buFont typeface="Wingdings" panose="05000000000000000000" pitchFamily="2" charset="2"/>
              <a:buChar char="ü"/>
            </a:pPr>
            <a:r>
              <a:rPr lang="pt-BR" sz="1350" dirty="0">
                <a:latin typeface="Arial" panose="020B0604020202020204" pitchFamily="34" charset="0"/>
                <a:cs typeface="Arial" panose="020B0604020202020204" pitchFamily="34" charset="0"/>
              </a:rPr>
              <a:t>Realizar Avaliação de Desempenho</a:t>
            </a:r>
            <a:endParaRPr lang="pt-BR" sz="1500" dirty="0">
              <a:latin typeface="Calibri" pitchFamily="34"/>
            </a:endParaRPr>
          </a:p>
        </p:txBody>
      </p:sp>
      <p:sp>
        <p:nvSpPr>
          <p:cNvPr id="13" name="Espaço Reservado para Texto 2"/>
          <p:cNvSpPr txBox="1">
            <a:spLocks/>
          </p:cNvSpPr>
          <p:nvPr/>
        </p:nvSpPr>
        <p:spPr>
          <a:xfrm>
            <a:off x="5476767" y="3847447"/>
            <a:ext cx="3252488" cy="732337"/>
          </a:xfrm>
          <a:prstGeom prst="rect">
            <a:avLst/>
          </a:prstGeom>
        </p:spPr>
        <p:txBody>
          <a:bodyPr vert="horz" wrap="square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523"/>
              </a:spcBef>
              <a:buFont typeface="Wingdings" panose="05000000000000000000" pitchFamily="2" charset="2"/>
              <a:buChar char="ü"/>
            </a:pPr>
            <a:r>
              <a:rPr lang="pt-BR" sz="1350" dirty="0">
                <a:latin typeface="Arial" panose="020B0604020202020204" pitchFamily="34" charset="0"/>
                <a:cs typeface="Arial" panose="020B0604020202020204" pitchFamily="34" charset="0"/>
              </a:rPr>
              <a:t>Visualizar Resultado da Avaliação</a:t>
            </a:r>
            <a:endParaRPr lang="pt-BR" sz="1500" dirty="0"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971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>
              <a:buNone/>
            </a:pPr>
            <a:endParaRPr lang="pt-BR" sz="3200" b="1" dirty="0" smtClean="0"/>
          </a:p>
          <a:p>
            <a:pPr marL="0" indent="0">
              <a:buNone/>
            </a:pPr>
            <a:endParaRPr lang="pt-BR" sz="3200" b="1" dirty="0" smtClean="0"/>
          </a:p>
          <a:p>
            <a:pPr marL="0" indent="0">
              <a:buNone/>
            </a:pPr>
            <a:r>
              <a:rPr lang="pt-BR" sz="3200" b="1" dirty="0" smtClean="0"/>
              <a:t>Rogério Aparecido Silva</a:t>
            </a:r>
          </a:p>
          <a:p>
            <a:pPr marL="0" indent="0">
              <a:buNone/>
            </a:pPr>
            <a:r>
              <a:rPr lang="pt-BR" sz="2400" dirty="0" smtClean="0"/>
              <a:t>Diretor do Departamento de Carreiras e Desenvolvimento de Pessoas – DESEN/SGP</a:t>
            </a:r>
          </a:p>
          <a:p>
            <a:pPr marL="0" indent="0">
              <a:buNone/>
            </a:pPr>
            <a:r>
              <a:rPr lang="pt-BR" sz="2400" dirty="0" smtClean="0"/>
              <a:t>rogerio.aparecido@planejamento.gov.br</a:t>
            </a:r>
            <a:endParaRPr lang="pt-BR" sz="24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17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Conteúdo 7"/>
          <p:cNvSpPr txBox="1">
            <a:spLocks/>
          </p:cNvSpPr>
          <p:nvPr/>
        </p:nvSpPr>
        <p:spPr>
          <a:xfrm>
            <a:off x="395536" y="2996952"/>
            <a:ext cx="835292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à"/>
            </a:pPr>
            <a:r>
              <a:rPr lang="pt-BR" sz="1800" dirty="0" smtClean="0">
                <a:sym typeface="Wingdings" panose="05000000000000000000" pitchFamily="2" charset="2"/>
              </a:rPr>
              <a:t> Criar </a:t>
            </a:r>
            <a:r>
              <a:rPr lang="pt-BR" sz="1800" dirty="0">
                <a:sym typeface="Wingdings" panose="05000000000000000000" pitchFamily="2" charset="2"/>
              </a:rPr>
              <a:t>uma </a:t>
            </a:r>
            <a:r>
              <a:rPr lang="pt-BR" sz="1800" b="1" dirty="0">
                <a:sym typeface="Wingdings" panose="05000000000000000000" pitchFamily="2" charset="2"/>
              </a:rPr>
              <a:t>cultura de avaliação de </a:t>
            </a:r>
            <a:r>
              <a:rPr lang="pt-BR" sz="1800" b="1" dirty="0" smtClean="0">
                <a:sym typeface="Wingdings" panose="05000000000000000000" pitchFamily="2" charset="2"/>
              </a:rPr>
              <a:t>desempenho</a:t>
            </a:r>
            <a:r>
              <a:rPr lang="pt-BR" sz="1800" dirty="0" smtClean="0">
                <a:sym typeface="Wingdings" panose="05000000000000000000" pitchFamily="2" charset="2"/>
              </a:rPr>
              <a:t>, utilizando a </a:t>
            </a:r>
            <a:r>
              <a:rPr lang="pt-BR" sz="1800" dirty="0">
                <a:sym typeface="Wingdings" panose="05000000000000000000" pitchFamily="2" charset="2"/>
              </a:rPr>
              <a:t>AD como </a:t>
            </a:r>
            <a:r>
              <a:rPr lang="pt-BR" sz="1800" b="1" dirty="0">
                <a:sym typeface="Wingdings" panose="05000000000000000000" pitchFamily="2" charset="2"/>
              </a:rPr>
              <a:t>ferramenta de </a:t>
            </a:r>
            <a:r>
              <a:rPr lang="pt-BR" sz="1800" b="1" dirty="0" smtClean="0">
                <a:sym typeface="Wingdings" panose="05000000000000000000" pitchFamily="2" charset="2"/>
              </a:rPr>
              <a:t>gestão</a:t>
            </a:r>
            <a:r>
              <a:rPr lang="pt-BR" sz="1800" dirty="0" smtClean="0">
                <a:sym typeface="Wingdings" panose="05000000000000000000" pitchFamily="2" charset="2"/>
              </a:rPr>
              <a:t>.</a:t>
            </a:r>
          </a:p>
          <a:p>
            <a:pPr marL="0" indent="0" algn="just">
              <a:buNone/>
            </a:pPr>
            <a:endParaRPr lang="pt-BR" sz="18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pt-BR" sz="1800" dirty="0" smtClean="0">
                <a:sym typeface="Wingdings" panose="05000000000000000000" pitchFamily="2" charset="2"/>
              </a:rPr>
              <a:t>Aplicações: </a:t>
            </a:r>
            <a:endParaRPr lang="pt-BR" sz="1800" dirty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pt-BR" sz="1800" dirty="0" smtClean="0"/>
              <a:t>Subsidiar a política de gestão de pessoas;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pt-BR" sz="1800" dirty="0" smtClean="0"/>
              <a:t>Acompanhar e promover o desenvolvimento do servidor no cargo e na carreira; e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pt-BR" sz="1800" dirty="0" smtClean="0"/>
              <a:t>Promover a melhoria da produtividade do servidor no serviço público.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534982" y="1440432"/>
            <a:ext cx="776161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b="1" dirty="0" smtClean="0"/>
              <a:t>Objetivo</a:t>
            </a:r>
            <a:r>
              <a:rPr lang="pt-BR" sz="1900" dirty="0"/>
              <a:t>: Desenvolver metodologia de gestão de desempenho que permita avaliar com mais </a:t>
            </a:r>
            <a:r>
              <a:rPr lang="pt-BR" sz="1900" dirty="0">
                <a:solidFill>
                  <a:srgbClr val="00B050"/>
                </a:solidFill>
              </a:rPr>
              <a:t>eficiência e simplicidade </a:t>
            </a:r>
            <a:r>
              <a:rPr lang="pt-BR" sz="1900" dirty="0"/>
              <a:t>o desempenho dos servidores </a:t>
            </a:r>
            <a:r>
              <a:rPr lang="pt-BR" sz="1900" dirty="0" smtClean="0"/>
              <a:t>públicos.</a:t>
            </a:r>
            <a:endParaRPr lang="pt-BR" sz="1900" dirty="0"/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395536" y="238901"/>
            <a:ext cx="8040505" cy="6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pt-BR" sz="2900" dirty="0" smtClean="0">
                <a:solidFill>
                  <a:schemeClr val="tx1"/>
                </a:solidFill>
              </a:rPr>
              <a:t>AD – Objetivos</a:t>
            </a:r>
            <a:endParaRPr lang="pt-BR" altLang="pt-BR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771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6182043" y="1268760"/>
            <a:ext cx="2782445" cy="17887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67543" y="4309933"/>
            <a:ext cx="7896489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2. Unificação </a:t>
            </a:r>
            <a:r>
              <a:rPr lang="pt-BR" b="1" dirty="0"/>
              <a:t>do </a:t>
            </a:r>
            <a:r>
              <a:rPr lang="pt-BR" b="1" dirty="0" smtClean="0"/>
              <a:t>ciclo: </a:t>
            </a:r>
          </a:p>
          <a:p>
            <a:endParaRPr lang="pt-BR" sz="400" b="1" dirty="0" smtClean="0"/>
          </a:p>
          <a:p>
            <a:r>
              <a:rPr lang="pt-BR" dirty="0"/>
              <a:t> </a:t>
            </a:r>
            <a:r>
              <a:rPr lang="pt-BR" dirty="0" smtClean="0"/>
              <a:t>    01 de junho a 31 maio. </a:t>
            </a:r>
            <a:r>
              <a:rPr lang="pt-BR" dirty="0"/>
              <a:t>Toda a APF seguirá um mesmo cronograma</a:t>
            </a:r>
            <a:r>
              <a:rPr lang="pt-BR" dirty="0" smtClean="0"/>
              <a:t>.</a:t>
            </a:r>
          </a:p>
          <a:p>
            <a:endParaRPr lang="pt-BR" b="1" dirty="0"/>
          </a:p>
          <a:p>
            <a:r>
              <a:rPr lang="pt-BR" b="1" dirty="0" smtClean="0"/>
              <a:t>3. </a:t>
            </a:r>
            <a:r>
              <a:rPr lang="pt-BR" b="1" dirty="0"/>
              <a:t>Avaliação de todos os servidores</a:t>
            </a:r>
          </a:p>
          <a:p>
            <a:endParaRPr lang="pt-BR" sz="800" b="1" dirty="0"/>
          </a:p>
          <a:p>
            <a:r>
              <a:rPr lang="pt-BR" dirty="0"/>
              <a:t>  </a:t>
            </a:r>
            <a:r>
              <a:rPr lang="pt-BR" dirty="0" smtClean="0"/>
              <a:t>  Inclusão </a:t>
            </a:r>
            <a:r>
              <a:rPr lang="pt-BR" dirty="0"/>
              <a:t>dos servidores ocupantes de cargos DAS níveis 4 e 5 e equivalentes. </a:t>
            </a:r>
          </a:p>
          <a:p>
            <a:endParaRPr lang="pt-BR" b="1" dirty="0" smtClean="0"/>
          </a:p>
          <a:p>
            <a:pPr marL="342900" indent="-342900">
              <a:buAutoNum type="arabicPeriod" startAt="2"/>
            </a:pPr>
            <a:endParaRPr lang="pt-BR" b="1" dirty="0"/>
          </a:p>
          <a:p>
            <a:r>
              <a:rPr lang="pt-BR" b="1" dirty="0" smtClean="0"/>
              <a:t> </a:t>
            </a:r>
          </a:p>
          <a:p>
            <a:endParaRPr lang="pt-BR" sz="1700" dirty="0" smtClean="0"/>
          </a:p>
          <a:p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122307"/>
            <a:ext cx="511256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/>
              <a:t>Unificação de avaliações:</a:t>
            </a:r>
            <a:r>
              <a:rPr lang="pt-BR" dirty="0"/>
              <a:t> </a:t>
            </a:r>
          </a:p>
          <a:p>
            <a:endParaRPr lang="pt-BR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Avaliação de desempenho </a:t>
            </a:r>
            <a:r>
              <a:rPr lang="pt-BR" dirty="0" smtClean="0"/>
              <a:t>no </a:t>
            </a:r>
            <a:r>
              <a:rPr lang="pt-BR" dirty="0"/>
              <a:t>estágio </a:t>
            </a:r>
            <a:r>
              <a:rPr lang="pt-BR" dirty="0" smtClean="0"/>
              <a:t>probatório*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Avaliação de desempenho para gratificação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Avaliação de desempenho para promoção </a:t>
            </a:r>
            <a:r>
              <a:rPr lang="pt-BR" dirty="0" smtClean="0"/>
              <a:t>e progressão                             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Avaliação </a:t>
            </a:r>
            <a:r>
              <a:rPr lang="pt-BR" dirty="0"/>
              <a:t>de desempenho para FCT</a:t>
            </a:r>
          </a:p>
          <a:p>
            <a:r>
              <a:rPr lang="pt-BR" dirty="0"/>
              <a:t>	</a:t>
            </a:r>
            <a:endParaRPr lang="pt-BR" dirty="0" smtClean="0"/>
          </a:p>
          <a:p>
            <a:pPr algn="r"/>
            <a:r>
              <a:rPr lang="pt-BR" sz="1400" dirty="0" smtClean="0"/>
              <a:t>* Fatores de avaliação adicionais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300192" y="189745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Avaliação de Desempenho Individual </a:t>
            </a:r>
            <a:r>
              <a:rPr lang="pt-BR" b="1" dirty="0"/>
              <a:t>Ú</a:t>
            </a:r>
            <a:r>
              <a:rPr lang="pt-BR" b="1" dirty="0" smtClean="0"/>
              <a:t>nica</a:t>
            </a:r>
            <a:endParaRPr lang="pt-BR" b="1" dirty="0"/>
          </a:p>
        </p:txBody>
      </p:sp>
      <p:sp>
        <p:nvSpPr>
          <p:cNvPr id="6" name="Seta para a direita 5"/>
          <p:cNvSpPr/>
          <p:nvPr/>
        </p:nvSpPr>
        <p:spPr>
          <a:xfrm>
            <a:off x="5368040" y="2059692"/>
            <a:ext cx="716128" cy="321861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23528" y="180586"/>
            <a:ext cx="8040505" cy="6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pt-BR" sz="2900" dirty="0" smtClean="0">
                <a:solidFill>
                  <a:schemeClr val="tx1"/>
                </a:solidFill>
              </a:rPr>
              <a:t>AD – Inovações</a:t>
            </a:r>
            <a:endParaRPr lang="pt-BR" altLang="pt-BR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2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124744"/>
            <a:ext cx="80774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b="1" dirty="0"/>
          </a:p>
          <a:p>
            <a:r>
              <a:rPr lang="pt-BR" b="1" dirty="0" smtClean="0"/>
              <a:t>4. Avaliação dos servidores cedidos e requisitados</a:t>
            </a:r>
          </a:p>
          <a:p>
            <a:endParaRPr lang="pt-BR" sz="800" b="1" dirty="0" smtClean="0"/>
          </a:p>
          <a:p>
            <a:r>
              <a:rPr lang="pt-BR" dirty="0"/>
              <a:t> </a:t>
            </a:r>
            <a:r>
              <a:rPr lang="pt-BR" dirty="0" smtClean="0"/>
              <a:t> Serão avaliados no </a:t>
            </a:r>
            <a:r>
              <a:rPr lang="pt-BR" dirty="0"/>
              <a:t>local </a:t>
            </a:r>
            <a:r>
              <a:rPr lang="pt-BR" dirty="0" smtClean="0"/>
              <a:t>onde estão atualmente lotados.</a:t>
            </a:r>
          </a:p>
          <a:p>
            <a:endParaRPr lang="pt-BR" dirty="0" smtClean="0"/>
          </a:p>
          <a:p>
            <a:r>
              <a:rPr lang="pt-BR" b="1" dirty="0"/>
              <a:t>5</a:t>
            </a:r>
            <a:r>
              <a:rPr lang="pt-BR" b="1" dirty="0" smtClean="0"/>
              <a:t>. Avaliação baseada em fatores e metas individuais</a:t>
            </a:r>
          </a:p>
          <a:p>
            <a:endParaRPr lang="pt-BR" sz="800" b="1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dirty="0" smtClean="0"/>
              <a:t>  Servidor em geral: </a:t>
            </a:r>
            <a:r>
              <a:rPr lang="pt-BR" i="1" dirty="0" smtClean="0"/>
              <a:t>Fatores mínimos + Fatores específicos + Metas individuais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dirty="0" smtClean="0"/>
              <a:t>  Servidor com equipe subordinada: </a:t>
            </a:r>
            <a:r>
              <a:rPr lang="pt-BR" i="1" dirty="0" smtClean="0"/>
              <a:t>Fatores gerenciais </a:t>
            </a:r>
            <a:r>
              <a:rPr lang="pt-BR" i="1" dirty="0"/>
              <a:t>+ Metas individuais</a:t>
            </a:r>
            <a:endParaRPr lang="pt-BR" i="1" dirty="0" smtClean="0"/>
          </a:p>
          <a:p>
            <a:pPr algn="just"/>
            <a:endParaRPr lang="pt-BR" sz="1400" i="1" dirty="0"/>
          </a:p>
          <a:p>
            <a:r>
              <a:rPr lang="pt-BR" b="1" dirty="0" smtClean="0"/>
              <a:t>6. Diário de bordo</a:t>
            </a:r>
            <a:endParaRPr lang="pt-BR" b="1" dirty="0"/>
          </a:p>
          <a:p>
            <a:endParaRPr lang="pt-BR" sz="400" b="1" dirty="0" smtClean="0"/>
          </a:p>
          <a:p>
            <a:endParaRPr lang="pt-BR" sz="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Chefia e subordinados poderão realizar anotações e réplicas no decorrer do ciclo;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No mínimo, anotações trimestrais;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Anotação obrigatória para atribuição </a:t>
            </a:r>
            <a:r>
              <a:rPr lang="pt-BR" dirty="0" smtClean="0"/>
              <a:t>dos conceitos posicionados nos extremos; 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Pode subsidiar o recurso</a:t>
            </a:r>
            <a:r>
              <a:rPr lang="pt-B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b="1" dirty="0" smtClean="0"/>
              <a:t>Observação</a:t>
            </a:r>
            <a:r>
              <a:rPr lang="pt-BR" dirty="0" smtClean="0"/>
              <a:t>: A proposta se limita à reformulação da AD. Todos os seus usos e reflexos permanecem inalterados.</a:t>
            </a:r>
            <a:endParaRPr lang="pt-BR" dirty="0"/>
          </a:p>
          <a:p>
            <a:pPr algn="just"/>
            <a:r>
              <a:rPr lang="pt-BR" sz="1400" i="1" dirty="0" smtClean="0"/>
              <a:t> </a:t>
            </a:r>
          </a:p>
          <a:p>
            <a:pPr algn="just"/>
            <a:endParaRPr lang="pt-BR" dirty="0" smtClean="0"/>
          </a:p>
          <a:p>
            <a:endParaRPr lang="pt-BR" sz="1600" b="1" dirty="0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95163" y="188640"/>
            <a:ext cx="8040505" cy="6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pt-BR" sz="2900" dirty="0" smtClean="0">
                <a:solidFill>
                  <a:schemeClr val="tx1"/>
                </a:solidFill>
              </a:rPr>
              <a:t>AD – Inovações</a:t>
            </a:r>
            <a:endParaRPr lang="pt-BR" altLang="pt-BR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260648"/>
            <a:ext cx="748883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900" b="1" dirty="0" smtClean="0"/>
              <a:t>Próximos passos</a:t>
            </a:r>
            <a:endParaRPr lang="pt-BR" sz="29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611560" y="1196752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Desenvolvimento de sistema </a:t>
            </a:r>
            <a:r>
              <a:rPr lang="pt-BR" b="1" dirty="0" smtClean="0"/>
              <a:t>operacional – em andamento</a:t>
            </a: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/>
              <a:t>Conferência  </a:t>
            </a:r>
            <a:r>
              <a:rPr lang="pt-BR" b="1" dirty="0"/>
              <a:t>das legislações a serem </a:t>
            </a:r>
            <a:r>
              <a:rPr lang="pt-BR" b="1" dirty="0" smtClean="0"/>
              <a:t>alteradas – em andamento</a:t>
            </a: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/>
              <a:t>Devolutiva </a:t>
            </a:r>
            <a:r>
              <a:rPr lang="pt-BR" b="1" dirty="0"/>
              <a:t>aos órgãos e entidades do SIPEC - contribuições à proposta do Decreto de regulamentação</a:t>
            </a:r>
          </a:p>
          <a:p>
            <a:endParaRPr lang="pt-B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/>
              <a:t>Aprovação </a:t>
            </a:r>
            <a:r>
              <a:rPr lang="pt-BR" b="1" dirty="0"/>
              <a:t>do PL no Congresso </a:t>
            </a:r>
            <a:r>
              <a:rPr lang="pt-BR" b="1" dirty="0" smtClean="0"/>
              <a:t>Nacional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/>
              <a:t>Elaboração do plano de implementação da Avaliação </a:t>
            </a:r>
            <a:r>
              <a:rPr lang="pt-BR" b="1" dirty="0"/>
              <a:t>de </a:t>
            </a:r>
            <a:r>
              <a:rPr lang="pt-BR" b="1" dirty="0" smtClean="0"/>
              <a:t>Desempenho</a:t>
            </a: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/>
              <a:t>Constituição de equipe exclusivamente voltada para a gestão da Avaliação de Desempenho, responsável por orientar a aplicação da AD e gerenciar a implementação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947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37285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24001" y="2131134"/>
            <a:ext cx="73624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5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Sigepe</a:t>
            </a:r>
            <a:endParaRPr lang="pt-BR" sz="405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de Desempenho</a:t>
            </a:r>
          </a:p>
        </p:txBody>
      </p:sp>
    </p:spTree>
    <p:extLst>
      <p:ext uri="{BB962C8B-B14F-4D97-AF65-F5344CB8AC3E}">
        <p14:creationId xmlns:p14="http://schemas.microsoft.com/office/powerpoint/2010/main" val="6536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39565" cy="5143500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40427" y="900654"/>
            <a:ext cx="7754146" cy="46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7500" tIns="35100" rIns="67500" bIns="351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pt-BR" altLang="pt-BR" sz="22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Sigepe</a:t>
            </a:r>
            <a:r>
              <a:rPr lang="pt-BR" altLang="pt-BR" sz="2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Avaliação de Desempenho - Desafios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/>
          <a:srcRect l="16042" t="50857" r="14980" b="13307"/>
          <a:stretch/>
        </p:blipFill>
        <p:spPr>
          <a:xfrm>
            <a:off x="2372198" y="3005138"/>
            <a:ext cx="1939835" cy="67600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10061" t="2712" r="11029" b="57026"/>
          <a:stretch/>
        </p:blipFill>
        <p:spPr>
          <a:xfrm>
            <a:off x="4664730" y="3005139"/>
            <a:ext cx="1832066" cy="6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39565" cy="5143500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40427" y="900654"/>
            <a:ext cx="7754146" cy="46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7500" tIns="35100" rIns="67500" bIns="351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pt-BR" altLang="pt-BR" sz="22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Sigepe</a:t>
            </a:r>
            <a:r>
              <a:rPr lang="pt-BR" altLang="pt-BR" sz="2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Avaliação de Desempenho - Funcionalidades</a:t>
            </a:r>
          </a:p>
        </p:txBody>
      </p:sp>
      <p:sp>
        <p:nvSpPr>
          <p:cNvPr id="35" name="Espaço Reservado para Texto 2"/>
          <p:cNvSpPr txBox="1">
            <a:spLocks/>
          </p:cNvSpPr>
          <p:nvPr/>
        </p:nvSpPr>
        <p:spPr>
          <a:xfrm>
            <a:off x="211451" y="3197234"/>
            <a:ext cx="6736813" cy="2608030"/>
          </a:xfrm>
          <a:prstGeom prst="rect">
            <a:avLst/>
          </a:prstGeom>
        </p:spPr>
        <p:txBody>
          <a:bodyPr vert="horz" wrap="square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  <a:spcBef>
                <a:spcPts val="523"/>
              </a:spcBef>
              <a:buFont typeface="Wingdings" panose="05000000000000000000" pitchFamily="2" charset="2"/>
              <a:buChar char="ü"/>
            </a:pPr>
            <a:r>
              <a:rPr lang="pt-BR" sz="1500" dirty="0" smtClean="0">
                <a:latin typeface="Calibri" pitchFamily="34"/>
              </a:rPr>
              <a:t>Parametrização em cada órgão / entidade</a:t>
            </a:r>
          </a:p>
          <a:p>
            <a:pPr lvl="1" algn="just">
              <a:lnSpc>
                <a:spcPct val="150000"/>
              </a:lnSpc>
              <a:spcBef>
                <a:spcPts val="523"/>
              </a:spcBef>
              <a:buFont typeface="Wingdings" panose="05000000000000000000" pitchFamily="2" charset="2"/>
              <a:buChar char="ü"/>
            </a:pPr>
            <a:r>
              <a:rPr lang="pt-BR" sz="1500" dirty="0" smtClean="0">
                <a:latin typeface="Calibri" pitchFamily="34"/>
              </a:rPr>
              <a:t>Equipes de trabalho: inclusão, alteração e exclusão de servidores</a:t>
            </a:r>
          </a:p>
          <a:p>
            <a:pPr lvl="1" algn="just">
              <a:lnSpc>
                <a:spcPct val="150000"/>
              </a:lnSpc>
              <a:spcBef>
                <a:spcPts val="523"/>
              </a:spcBef>
              <a:buFont typeface="Wingdings" panose="05000000000000000000" pitchFamily="2" charset="2"/>
              <a:buChar char="ü"/>
            </a:pPr>
            <a:r>
              <a:rPr lang="pt-BR" sz="1500" dirty="0" smtClean="0">
                <a:latin typeface="Calibri" pitchFamily="34"/>
              </a:rPr>
              <a:t>Planos de Trabalho de cada Unidade de Avaliação</a:t>
            </a:r>
            <a:endParaRPr lang="pt-BR" sz="1500" dirty="0">
              <a:latin typeface="Calibri" pitchFamily="34"/>
            </a:endParaRPr>
          </a:p>
          <a:p>
            <a:pPr lvl="1" algn="just">
              <a:lnSpc>
                <a:spcPct val="150000"/>
              </a:lnSpc>
              <a:spcBef>
                <a:spcPts val="523"/>
              </a:spcBef>
              <a:buFont typeface="Wingdings" panose="05000000000000000000" pitchFamily="2" charset="2"/>
              <a:buChar char="ü"/>
            </a:pPr>
            <a:r>
              <a:rPr lang="pt-BR" sz="1500" dirty="0">
                <a:latin typeface="Calibri" pitchFamily="34"/>
              </a:rPr>
              <a:t>Cadastro de metas individuais e intermediárias</a:t>
            </a:r>
          </a:p>
          <a:p>
            <a:pPr lvl="1" algn="just">
              <a:lnSpc>
                <a:spcPct val="150000"/>
              </a:lnSpc>
              <a:spcBef>
                <a:spcPts val="523"/>
              </a:spcBef>
              <a:buFont typeface="Wingdings" panose="05000000000000000000" pitchFamily="2" charset="2"/>
              <a:buChar char="ü"/>
            </a:pPr>
            <a:r>
              <a:rPr lang="pt-BR" sz="1500" dirty="0" smtClean="0">
                <a:latin typeface="Calibri" pitchFamily="34"/>
              </a:rPr>
              <a:t>Avaliação de desempenho por múltiplas fontes: </a:t>
            </a:r>
            <a:r>
              <a:rPr lang="pt-BR" sz="1500" dirty="0" err="1" smtClean="0">
                <a:latin typeface="Calibri" pitchFamily="34"/>
              </a:rPr>
              <a:t>autoavaliação</a:t>
            </a:r>
            <a:r>
              <a:rPr lang="pt-BR" sz="1500" dirty="0" smtClean="0">
                <a:latin typeface="Calibri" pitchFamily="34"/>
              </a:rPr>
              <a:t>, pares, chefia</a:t>
            </a:r>
          </a:p>
          <a:p>
            <a:pPr lvl="1" algn="just">
              <a:lnSpc>
                <a:spcPct val="150000"/>
              </a:lnSpc>
              <a:spcBef>
                <a:spcPts val="523"/>
              </a:spcBef>
              <a:buFont typeface="Wingdings" panose="05000000000000000000" pitchFamily="2" charset="2"/>
              <a:buChar char="ü"/>
            </a:pPr>
            <a:r>
              <a:rPr lang="pt-BR" sz="1500" dirty="0" smtClean="0">
                <a:latin typeface="Calibri" pitchFamily="34"/>
              </a:rPr>
              <a:t>Cálculo e registro automático do resultado da avaliação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935" r="563" b="34677"/>
          <a:stretch/>
        </p:blipFill>
        <p:spPr>
          <a:xfrm>
            <a:off x="2141183" y="1634378"/>
            <a:ext cx="4336701" cy="1511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9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3" y="710697"/>
            <a:ext cx="9139565" cy="5143500"/>
          </a:xfrm>
          <a:prstGeom prst="rect">
            <a:avLst/>
          </a:prstGeo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338093" y="785784"/>
            <a:ext cx="7754146" cy="46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7500" tIns="35100" rIns="67500" bIns="3510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pt-BR" altLang="pt-BR" sz="22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Sigepe</a:t>
            </a:r>
            <a:r>
              <a:rPr lang="pt-BR" altLang="pt-BR" sz="22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Avaliação de Desempenho - Cronograma</a:t>
            </a:r>
          </a:p>
        </p:txBody>
      </p:sp>
      <p:sp>
        <p:nvSpPr>
          <p:cNvPr id="33" name="Espaço Reservado para Texto 2"/>
          <p:cNvSpPr txBox="1">
            <a:spLocks/>
          </p:cNvSpPr>
          <p:nvPr/>
        </p:nvSpPr>
        <p:spPr>
          <a:xfrm>
            <a:off x="611560" y="4440955"/>
            <a:ext cx="956033" cy="35396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523"/>
              </a:spcBef>
              <a:buNone/>
            </a:pPr>
            <a:r>
              <a:rPr lang="pt-BR" sz="1125" b="1" dirty="0">
                <a:latin typeface="Arial" panose="020B0604020202020204" pitchFamily="34" charset="0"/>
                <a:cs typeface="Arial" panose="020B0604020202020204" pitchFamily="34" charset="0"/>
              </a:rPr>
              <a:t>RELEASE 1</a:t>
            </a:r>
            <a:endParaRPr lang="pt-BR" sz="1125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50000"/>
              </a:lnSpc>
              <a:spcBef>
                <a:spcPts val="523"/>
              </a:spcBef>
            </a:pPr>
            <a:endParaRPr lang="pt-BR" sz="1125" b="1" dirty="0">
              <a:latin typeface="Calibri" pitchFamily="34"/>
            </a:endParaRPr>
          </a:p>
        </p:txBody>
      </p:sp>
      <p:sp>
        <p:nvSpPr>
          <p:cNvPr id="34" name="Espaço Reservado para Texto 2"/>
          <p:cNvSpPr txBox="1">
            <a:spLocks/>
          </p:cNvSpPr>
          <p:nvPr/>
        </p:nvSpPr>
        <p:spPr>
          <a:xfrm>
            <a:off x="2411760" y="2136595"/>
            <a:ext cx="956033" cy="35396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523"/>
              </a:spcBef>
              <a:buNone/>
            </a:pPr>
            <a:r>
              <a:rPr lang="pt-BR" sz="1125" b="1" dirty="0">
                <a:latin typeface="Arial" panose="020B0604020202020204" pitchFamily="34" charset="0"/>
                <a:cs typeface="Arial" panose="020B0604020202020204" pitchFamily="34" charset="0"/>
              </a:rPr>
              <a:t>RELEASE 2</a:t>
            </a:r>
            <a:endParaRPr lang="pt-BR" sz="1125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50000"/>
              </a:lnSpc>
              <a:spcBef>
                <a:spcPts val="523"/>
              </a:spcBef>
            </a:pPr>
            <a:endParaRPr lang="pt-BR" sz="1125" b="1" dirty="0">
              <a:latin typeface="Calibri" pitchFamily="34"/>
            </a:endParaRPr>
          </a:p>
        </p:txBody>
      </p:sp>
      <p:sp>
        <p:nvSpPr>
          <p:cNvPr id="36" name="Espaço Reservado para Texto 2"/>
          <p:cNvSpPr txBox="1">
            <a:spLocks/>
          </p:cNvSpPr>
          <p:nvPr/>
        </p:nvSpPr>
        <p:spPr>
          <a:xfrm>
            <a:off x="4283968" y="4488094"/>
            <a:ext cx="1468460" cy="35396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523"/>
              </a:spcBef>
              <a:buNone/>
            </a:pPr>
            <a:r>
              <a:rPr lang="pt-BR" sz="1125" b="1" dirty="0" smtClean="0">
                <a:latin typeface="Arial" panose="020B0604020202020204" pitchFamily="34" charset="0"/>
                <a:cs typeface="Arial" panose="020B0604020202020204" pitchFamily="34" charset="0"/>
              </a:rPr>
              <a:t>PILOTO – release 2</a:t>
            </a:r>
            <a:endParaRPr lang="pt-BR" sz="1125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50000"/>
              </a:lnSpc>
              <a:spcBef>
                <a:spcPts val="523"/>
              </a:spcBef>
            </a:pPr>
            <a:endParaRPr lang="pt-BR" sz="1125" b="1" dirty="0">
              <a:latin typeface="Calibri" pitchFamily="34"/>
            </a:endParaRPr>
          </a:p>
        </p:txBody>
      </p:sp>
      <p:sp>
        <p:nvSpPr>
          <p:cNvPr id="37" name="Espaço Reservado para Texto 2"/>
          <p:cNvSpPr txBox="1">
            <a:spLocks/>
          </p:cNvSpPr>
          <p:nvPr/>
        </p:nvSpPr>
        <p:spPr>
          <a:xfrm>
            <a:off x="6080917" y="2201719"/>
            <a:ext cx="956033" cy="35396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523"/>
              </a:spcBef>
              <a:buNone/>
            </a:pPr>
            <a:r>
              <a:rPr lang="pt-BR" sz="1125" b="1" dirty="0">
                <a:latin typeface="Arial" panose="020B0604020202020204" pitchFamily="34" charset="0"/>
                <a:cs typeface="Arial" panose="020B0604020202020204" pitchFamily="34" charset="0"/>
              </a:rPr>
              <a:t>RELEASE 3</a:t>
            </a:r>
            <a:endParaRPr lang="pt-BR" sz="1125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50000"/>
              </a:lnSpc>
              <a:spcBef>
                <a:spcPts val="523"/>
              </a:spcBef>
            </a:pPr>
            <a:endParaRPr lang="pt-BR" sz="1125" b="1" dirty="0">
              <a:latin typeface="Calibri" pitchFamily="34"/>
            </a:endParaRPr>
          </a:p>
        </p:txBody>
      </p:sp>
      <p:sp>
        <p:nvSpPr>
          <p:cNvPr id="38" name="Espaço Reservado para Texto 2"/>
          <p:cNvSpPr txBox="1">
            <a:spLocks/>
          </p:cNvSpPr>
          <p:nvPr/>
        </p:nvSpPr>
        <p:spPr>
          <a:xfrm>
            <a:off x="7263664" y="1999871"/>
            <a:ext cx="1525799" cy="1091847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23"/>
              </a:spcBef>
              <a:buNone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Melhorias</a:t>
            </a:r>
          </a:p>
          <a:p>
            <a:pPr marL="0" indent="0">
              <a:lnSpc>
                <a:spcPct val="100000"/>
              </a:lnSpc>
              <a:spcBef>
                <a:spcPts val="523"/>
              </a:spcBef>
              <a:buNone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Diário de Bordo</a:t>
            </a:r>
          </a:p>
          <a:p>
            <a:pPr marL="0" indent="0">
              <a:lnSpc>
                <a:spcPct val="100000"/>
              </a:lnSpc>
              <a:spcBef>
                <a:spcPts val="523"/>
              </a:spcBef>
              <a:buNone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Atualização do AFD</a:t>
            </a:r>
          </a:p>
          <a:p>
            <a:pPr marL="0" indent="0">
              <a:lnSpc>
                <a:spcPct val="100000"/>
              </a:lnSpc>
              <a:spcBef>
                <a:spcPts val="523"/>
              </a:spcBef>
              <a:buNone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Avaliação de cedidos</a:t>
            </a:r>
          </a:p>
          <a:p>
            <a:pPr lvl="1">
              <a:lnSpc>
                <a:spcPct val="150000"/>
              </a:lnSpc>
              <a:spcBef>
                <a:spcPts val="523"/>
              </a:spcBef>
            </a:pPr>
            <a:endParaRPr lang="pt-BR" sz="1125" b="1" dirty="0">
              <a:latin typeface="Calibri" pitchFamily="34"/>
            </a:endParaRPr>
          </a:p>
        </p:txBody>
      </p:sp>
      <p:sp>
        <p:nvSpPr>
          <p:cNvPr id="46" name="Espaço Reservado para Texto 2"/>
          <p:cNvSpPr txBox="1">
            <a:spLocks/>
          </p:cNvSpPr>
          <p:nvPr/>
        </p:nvSpPr>
        <p:spPr>
          <a:xfrm>
            <a:off x="4425335" y="4821904"/>
            <a:ext cx="4107105" cy="353963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23"/>
              </a:spcBef>
              <a:buNone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Fundação Cultural </a:t>
            </a: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Palmares (25 servidores – 100% concluído)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23"/>
              </a:spcBef>
              <a:buNone/>
            </a:pP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Ministério da </a:t>
            </a: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Cultura (382 servidores - 100% concluído)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23"/>
              </a:spcBef>
              <a:buNone/>
            </a:pP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SGP / Ministério </a:t>
            </a:r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Planejamento (a iniciar)</a:t>
            </a: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523"/>
              </a:spcBef>
              <a:buNone/>
            </a:pP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upo 75"/>
          <p:cNvGrpSpPr/>
          <p:nvPr/>
        </p:nvGrpSpPr>
        <p:grpSpPr>
          <a:xfrm>
            <a:off x="539552" y="2490558"/>
            <a:ext cx="6712002" cy="2025584"/>
            <a:chOff x="1010513" y="2281516"/>
            <a:chExt cx="10305651" cy="2895852"/>
          </a:xfrm>
        </p:grpSpPr>
        <p:pic>
          <p:nvPicPr>
            <p:cNvPr id="77" name="Imagem 7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569"/>
            <a:stretch/>
          </p:blipFill>
          <p:spPr>
            <a:xfrm>
              <a:off x="1010513" y="2281517"/>
              <a:ext cx="1561941" cy="2895851"/>
            </a:xfrm>
            <a:prstGeom prst="rect">
              <a:avLst/>
            </a:prstGeom>
          </p:spPr>
        </p:pic>
        <p:pic>
          <p:nvPicPr>
            <p:cNvPr id="78" name="Imagem 7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29"/>
            <a:stretch/>
          </p:blipFill>
          <p:spPr>
            <a:xfrm>
              <a:off x="9666514" y="2281517"/>
              <a:ext cx="1649650" cy="2895851"/>
            </a:xfrm>
            <a:prstGeom prst="rect">
              <a:avLst/>
            </a:prstGeom>
          </p:spPr>
        </p:pic>
        <p:pic>
          <p:nvPicPr>
            <p:cNvPr id="79" name="Imagem 7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2" r="48700"/>
            <a:stretch/>
          </p:blipFill>
          <p:spPr>
            <a:xfrm>
              <a:off x="4048556" y="2281517"/>
              <a:ext cx="1358537" cy="2895851"/>
            </a:xfrm>
            <a:prstGeom prst="rect">
              <a:avLst/>
            </a:prstGeom>
          </p:spPr>
        </p:pic>
        <p:pic>
          <p:nvPicPr>
            <p:cNvPr id="80" name="Imagem 7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18" r="27441"/>
            <a:stretch/>
          </p:blipFill>
          <p:spPr>
            <a:xfrm>
              <a:off x="6883195" y="2281516"/>
              <a:ext cx="1306286" cy="2895851"/>
            </a:xfrm>
            <a:prstGeom prst="rect">
              <a:avLst/>
            </a:prstGeom>
          </p:spPr>
        </p:pic>
        <p:cxnSp>
          <p:nvCxnSpPr>
            <p:cNvPr id="81" name="Conector reto 80"/>
            <p:cNvCxnSpPr/>
            <p:nvPr/>
          </p:nvCxnSpPr>
          <p:spPr>
            <a:xfrm>
              <a:off x="2070100" y="4149725"/>
              <a:ext cx="2400300" cy="0"/>
            </a:xfrm>
            <a:prstGeom prst="line">
              <a:avLst/>
            </a:prstGeom>
            <a:ln w="22225">
              <a:solidFill>
                <a:srgbClr val="5C5C5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>
              <a:off x="4874260" y="4154170"/>
              <a:ext cx="2400300" cy="0"/>
            </a:xfrm>
            <a:prstGeom prst="line">
              <a:avLst/>
            </a:prstGeom>
            <a:ln w="22225">
              <a:solidFill>
                <a:srgbClr val="5C5C5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to 82"/>
            <p:cNvCxnSpPr/>
            <p:nvPr/>
          </p:nvCxnSpPr>
          <p:spPr>
            <a:xfrm>
              <a:off x="7682774" y="4149725"/>
              <a:ext cx="2400300" cy="0"/>
            </a:xfrm>
            <a:prstGeom prst="line">
              <a:avLst/>
            </a:prstGeom>
            <a:ln w="22225">
              <a:solidFill>
                <a:srgbClr val="5C5C5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4" name="Picture 2" descr="Resultado de imagem para infográfico cronogram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4" t="23919" r="32070" b="66350"/>
          <a:stretch/>
        </p:blipFill>
        <p:spPr bwMode="auto">
          <a:xfrm>
            <a:off x="4283968" y="2170918"/>
            <a:ext cx="948790" cy="98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Resultado de imagem para infográfico cronogram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1" t="38904" r="40284" b="52450"/>
          <a:stretch/>
        </p:blipFill>
        <p:spPr bwMode="auto">
          <a:xfrm>
            <a:off x="611560" y="2451151"/>
            <a:ext cx="1197575" cy="7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Resultado de imagem para infográfico cronogram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18" t="24880" r="10782" b="67051"/>
          <a:stretch/>
        </p:blipFill>
        <p:spPr bwMode="auto">
          <a:xfrm>
            <a:off x="2485187" y="4254818"/>
            <a:ext cx="1006693" cy="58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Espaço Reservado para Texto 2"/>
          <p:cNvSpPr txBox="1">
            <a:spLocks/>
          </p:cNvSpPr>
          <p:nvPr/>
        </p:nvSpPr>
        <p:spPr>
          <a:xfrm>
            <a:off x="6008023" y="2021448"/>
            <a:ext cx="1133144" cy="286239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523"/>
              </a:spcBef>
              <a:buNone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de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/18</a:t>
            </a:r>
            <a:endParaRPr lang="pt-BR" sz="900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50000"/>
              </a:lnSpc>
              <a:spcBef>
                <a:spcPts val="523"/>
              </a:spcBef>
            </a:pPr>
            <a:endParaRPr lang="pt-BR" sz="900" dirty="0">
              <a:latin typeface="Calibri" pitchFamily="34"/>
            </a:endParaRPr>
          </a:p>
        </p:txBody>
      </p:sp>
      <p:sp>
        <p:nvSpPr>
          <p:cNvPr id="4" name="Chave esquerda 3"/>
          <p:cNvSpPr/>
          <p:nvPr/>
        </p:nvSpPr>
        <p:spPr>
          <a:xfrm>
            <a:off x="4364391" y="4794918"/>
            <a:ext cx="60944" cy="72231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have esquerda 41"/>
          <p:cNvSpPr/>
          <p:nvPr/>
        </p:nvSpPr>
        <p:spPr>
          <a:xfrm>
            <a:off x="7036950" y="2058614"/>
            <a:ext cx="199346" cy="72231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spaço Reservado para Texto 2"/>
          <p:cNvSpPr txBox="1">
            <a:spLocks/>
          </p:cNvSpPr>
          <p:nvPr/>
        </p:nvSpPr>
        <p:spPr>
          <a:xfrm>
            <a:off x="4619284" y="4234101"/>
            <a:ext cx="1133144" cy="286239"/>
          </a:xfrm>
          <a:prstGeom prst="rect">
            <a:avLst/>
          </a:prstGeom>
        </p:spPr>
        <p:txBody>
          <a:bodyPr vert="horz" wrap="square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523"/>
              </a:spcBef>
              <a:buNone/>
            </a:pP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Até junho/2018</a:t>
            </a:r>
            <a:endParaRPr lang="pt-BR" sz="900" dirty="0">
              <a:latin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0110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GP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SGP</Template>
  <TotalTime>2111</TotalTime>
  <Words>525</Words>
  <Application>Microsoft Office PowerPoint</Application>
  <PresentationFormat>Apresentação na tela (4:3)</PresentationFormat>
  <Paragraphs>105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SGP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>MPOG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de Identificação dos Perfis Individuais</dc:title>
  <dc:creator>Luciana Santos Ferreira</dc:creator>
  <cp:lastModifiedBy>Douglas Andrade da Silva</cp:lastModifiedBy>
  <cp:revision>172</cp:revision>
  <cp:lastPrinted>2018-04-18T19:40:45Z</cp:lastPrinted>
  <dcterms:created xsi:type="dcterms:W3CDTF">2017-06-30T18:03:42Z</dcterms:created>
  <dcterms:modified xsi:type="dcterms:W3CDTF">2018-04-18T19:42:20Z</dcterms:modified>
</cp:coreProperties>
</file>